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8" r:id="rId6"/>
    <p:sldId id="270" r:id="rId7"/>
    <p:sldId id="271" r:id="rId8"/>
    <p:sldId id="272" r:id="rId9"/>
    <p:sldId id="267" r:id="rId10"/>
    <p:sldId id="260" r:id="rId11"/>
    <p:sldId id="262" r:id="rId12"/>
    <p:sldId id="269" r:id="rId13"/>
    <p:sldId id="263" r:id="rId14"/>
    <p:sldId id="266" r:id="rId15"/>
    <p:sldId id="26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769" autoAdjust="0"/>
  </p:normalViewPr>
  <p:slideViewPr>
    <p:cSldViewPr>
      <p:cViewPr varScale="1">
        <p:scale>
          <a:sx n="106" d="100"/>
          <a:sy n="106" d="100"/>
        </p:scale>
        <p:origin x="176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55681-8619-45E0-9771-DA0D0EE078F7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47E6DE-ECBA-4B10-A56B-CD220511DC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697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7E6DE-ECBA-4B10-A56B-CD220511DCC2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706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6CED-8CAB-46D1-971A-1892CFB0D6C7}" type="datetimeFigureOut">
              <a:rPr lang="ru-RU" smtClean="0"/>
              <a:pPr/>
              <a:t>11.03.2020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4C8F5-8BBD-4CC5-A53B-5A2DA922D0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6CED-8CAB-46D1-971A-1892CFB0D6C7}" type="datetimeFigureOut">
              <a:rPr lang="ru-RU" smtClean="0"/>
              <a:pPr/>
              <a:t>11.03.2020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4C8F5-8BBD-4CC5-A53B-5A2DA922D0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6CED-8CAB-46D1-971A-1892CFB0D6C7}" type="datetimeFigureOut">
              <a:rPr lang="ru-RU" smtClean="0"/>
              <a:pPr/>
              <a:t>11.03.2020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4C8F5-8BBD-4CC5-A53B-5A2DA922D0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6CED-8CAB-46D1-971A-1892CFB0D6C7}" type="datetimeFigureOut">
              <a:rPr lang="ru-RU" smtClean="0"/>
              <a:pPr/>
              <a:t>11.03.2020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4C8F5-8BBD-4CC5-A53B-5A2DA922D0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6CED-8CAB-46D1-971A-1892CFB0D6C7}" type="datetimeFigureOut">
              <a:rPr lang="ru-RU" smtClean="0"/>
              <a:pPr/>
              <a:t>11.03.2020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4C8F5-8BBD-4CC5-A53B-5A2DA922D0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6CED-8CAB-46D1-971A-1892CFB0D6C7}" type="datetimeFigureOut">
              <a:rPr lang="ru-RU" smtClean="0"/>
              <a:pPr/>
              <a:t>11.03.2020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4C8F5-8BBD-4CC5-A53B-5A2DA922D0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6CED-8CAB-46D1-971A-1892CFB0D6C7}" type="datetimeFigureOut">
              <a:rPr lang="ru-RU" smtClean="0"/>
              <a:pPr/>
              <a:t>11.03.2020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4C8F5-8BBD-4CC5-A53B-5A2DA922D0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6CED-8CAB-46D1-971A-1892CFB0D6C7}" type="datetimeFigureOut">
              <a:rPr lang="ru-RU" smtClean="0"/>
              <a:pPr/>
              <a:t>11.03.2020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4C8F5-8BBD-4CC5-A53B-5A2DA922D0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6CED-8CAB-46D1-971A-1892CFB0D6C7}" type="datetimeFigureOut">
              <a:rPr lang="ru-RU" smtClean="0"/>
              <a:pPr/>
              <a:t>11.03.2020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4C8F5-8BBD-4CC5-A53B-5A2DA922D0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6CED-8CAB-46D1-971A-1892CFB0D6C7}" type="datetimeFigureOut">
              <a:rPr lang="ru-RU" smtClean="0"/>
              <a:pPr/>
              <a:t>11.03.2020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4C8F5-8BBD-4CC5-A53B-5A2DA922D0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6CED-8CAB-46D1-971A-1892CFB0D6C7}" type="datetimeFigureOut">
              <a:rPr lang="ru-RU" smtClean="0"/>
              <a:pPr/>
              <a:t>11.03.2020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084C8F5-8BBD-4CC5-A53B-5A2DA922D0D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4C6CED-8CAB-46D1-971A-1892CFB0D6C7}" type="datetimeFigureOut">
              <a:rPr lang="ru-RU" smtClean="0"/>
              <a:pPr/>
              <a:t>11.03.2020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084C8F5-8BBD-4CC5-A53B-5A2DA922D0D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ФОНДЫ ШКОЛЬНОГО МУЗЕЯ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4286256"/>
            <a:ext cx="7854696" cy="2214578"/>
          </a:xfrm>
        </p:spPr>
        <p:txBody>
          <a:bodyPr/>
          <a:lstStyle/>
          <a:p>
            <a:r>
              <a:rPr lang="ru-RU" b="1" i="1" dirty="0"/>
              <a:t>Фонды музея </a:t>
            </a:r>
            <a:r>
              <a:rPr lang="ru-RU" i="1" dirty="0"/>
              <a:t>- это  совокупность  всех  принадлежащих  музею  музейных  предметов  с относящимися к  ним научно – вспомогательными  материалами</a:t>
            </a:r>
            <a:r>
              <a:rPr lang="ru-RU" dirty="0"/>
              <a:t>.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8572560" cy="714380"/>
          </a:xfrm>
        </p:spPr>
        <p:txBody>
          <a:bodyPr>
            <a:normAutofit fontScale="90000"/>
          </a:bodyPr>
          <a:lstStyle/>
          <a:p>
            <a:pPr algn="ctr"/>
            <a:br>
              <a:rPr lang="ru-RU" dirty="0"/>
            </a:br>
            <a:r>
              <a:rPr lang="ru-RU" dirty="0"/>
              <a:t>           </a:t>
            </a:r>
            <a:r>
              <a:rPr lang="ru-RU" b="1" dirty="0"/>
              <a:t>  </a:t>
            </a:r>
            <a:br>
              <a:rPr lang="ru-RU" b="1" dirty="0"/>
            </a:br>
            <a:br>
              <a:rPr lang="ru-RU" b="1" dirty="0"/>
            </a:br>
            <a:r>
              <a:rPr lang="ru-RU" sz="3100" dirty="0"/>
              <a:t> </a:t>
            </a:r>
            <a:r>
              <a:rPr lang="ru-RU" sz="2700" dirty="0">
                <a:solidFill>
                  <a:srgbClr val="FF0000"/>
                </a:solidFill>
                <a:latin typeface="+mn-lt"/>
              </a:rPr>
              <a:t>образец оформления титульного листа книги поступлений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071546"/>
            <a:ext cx="8286808" cy="5429288"/>
          </a:xfrm>
          <a:ln w="28575">
            <a:solidFill>
              <a:schemeClr val="tx1"/>
            </a:solidFill>
          </a:ln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dirty="0"/>
              <a:t>                                                                                                                                </a:t>
            </a:r>
          </a:p>
          <a:p>
            <a:pPr>
              <a:buNone/>
            </a:pPr>
            <a:r>
              <a:rPr lang="ru-RU" sz="5600" b="1" dirty="0">
                <a:latin typeface="+mj-lt"/>
              </a:rPr>
              <a:t>                                                                       </a:t>
            </a:r>
            <a:r>
              <a:rPr lang="ru-RU" sz="72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МУЗЕЙ «БЕЛОГОРЬЕ»</a:t>
            </a:r>
          </a:p>
          <a:p>
            <a:pPr algn="ctr">
              <a:buNone/>
            </a:pPr>
            <a:r>
              <a:rPr lang="ru-RU" sz="72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Муниципальное казенное общеобразовательное учреждение </a:t>
            </a:r>
          </a:p>
          <a:p>
            <a:pPr algn="ctr">
              <a:buNone/>
            </a:pPr>
            <a:r>
              <a:rPr lang="ru-RU" sz="72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«</a:t>
            </a:r>
            <a:r>
              <a:rPr lang="ru-RU" sz="7200" dirty="0" err="1">
                <a:solidFill>
                  <a:schemeClr val="bg2">
                    <a:lumMod val="25000"/>
                  </a:schemeClr>
                </a:solidFill>
                <a:latin typeface="+mj-lt"/>
              </a:rPr>
              <a:t>Белогорьевская</a:t>
            </a:r>
            <a:r>
              <a:rPr lang="ru-RU" sz="72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  средняя общеобразовательная школа» </a:t>
            </a:r>
          </a:p>
          <a:p>
            <a:pPr algn="ctr">
              <a:buNone/>
            </a:pPr>
            <a:r>
              <a:rPr lang="ru-RU" sz="72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Подгоренского муниципального района Воронежской области</a:t>
            </a:r>
          </a:p>
          <a:p>
            <a:pPr algn="ctr">
              <a:buNone/>
            </a:pPr>
            <a:r>
              <a:rPr lang="ru-RU" sz="72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с. Белогорье, ул. Коминтерна, 70</a:t>
            </a:r>
          </a:p>
          <a:p>
            <a:pPr algn="ctr">
              <a:buNone/>
            </a:pPr>
            <a:r>
              <a:rPr lang="ru-RU" sz="72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 </a:t>
            </a:r>
          </a:p>
          <a:p>
            <a:pPr algn="ctr">
              <a:buNone/>
            </a:pPr>
            <a:r>
              <a:rPr lang="ru-RU" sz="96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Книга поступлений </a:t>
            </a:r>
            <a:endParaRPr lang="ru-RU" sz="9600" dirty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pPr algn="ctr">
              <a:buNone/>
            </a:pPr>
            <a:r>
              <a:rPr lang="ru-RU" sz="96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на постоянное хранение музейных предметов</a:t>
            </a:r>
            <a:endParaRPr lang="ru-RU" sz="9600" dirty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pPr algn="ctr">
              <a:buNone/>
            </a:pPr>
            <a:r>
              <a:rPr lang="ru-RU" sz="96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основного фонда</a:t>
            </a:r>
          </a:p>
          <a:p>
            <a:pPr algn="ctr">
              <a:buNone/>
            </a:pPr>
            <a:endParaRPr lang="ru-RU" sz="5600" b="1" dirty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pPr>
              <a:buNone/>
            </a:pPr>
            <a:endParaRPr lang="ru-RU" sz="5600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buNone/>
            </a:pPr>
            <a:r>
              <a:rPr lang="ru-RU" sz="7200" b="1" dirty="0">
                <a:solidFill>
                  <a:schemeClr val="bg2">
                    <a:lumMod val="25000"/>
                  </a:schemeClr>
                </a:solidFill>
              </a:rPr>
              <a:t>шифр: МББШ</a:t>
            </a:r>
            <a:r>
              <a:rPr lang="ru-RU" sz="7200" dirty="0">
                <a:solidFill>
                  <a:schemeClr val="bg2">
                    <a:lumMod val="25000"/>
                  </a:schemeClr>
                </a:solidFill>
              </a:rPr>
              <a:t>(сокращенное название до первых букв название музея и ОУ)</a:t>
            </a:r>
          </a:p>
          <a:p>
            <a:pPr algn="ctr">
              <a:buNone/>
            </a:pPr>
            <a:r>
              <a:rPr lang="ru-RU" sz="72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4-5 инициалов))                                                      </a:t>
            </a:r>
          </a:p>
          <a:p>
            <a:pPr algn="r">
              <a:buNone/>
            </a:pPr>
            <a:r>
              <a:rPr lang="ru-RU" sz="72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                                                       Книга  № 1                                  </a:t>
            </a:r>
          </a:p>
          <a:p>
            <a:pPr algn="r">
              <a:buNone/>
            </a:pPr>
            <a:r>
              <a:rPr lang="ru-RU" sz="72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                            № 1 - № 100  </a:t>
            </a:r>
          </a:p>
          <a:p>
            <a:pPr algn="r">
              <a:buNone/>
            </a:pPr>
            <a:r>
              <a:rPr lang="ru-RU" sz="72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Начата: 1980 г.                                                                                                                             Окончена: 2010 г</a:t>
            </a:r>
            <a:r>
              <a:rPr lang="ru-RU" sz="72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305800" cy="714380"/>
          </a:xfrm>
        </p:spPr>
        <p:txBody>
          <a:bodyPr>
            <a:normAutofit/>
          </a:bodyPr>
          <a:lstStyle/>
          <a:p>
            <a:r>
              <a:rPr lang="ru-RU" sz="3600" b="1" dirty="0"/>
              <a:t>            </a:t>
            </a:r>
            <a:r>
              <a:rPr lang="ru-RU" sz="3600" b="1" dirty="0">
                <a:solidFill>
                  <a:srgbClr val="FF0000"/>
                </a:solidFill>
              </a:rPr>
              <a:t>ОБРАЗЕЦ ЗАПОЛНЕНИЯ КНИГИ</a:t>
            </a:r>
            <a:endParaRPr lang="ru-RU" sz="3600" dirty="0">
              <a:solidFill>
                <a:srgbClr val="FF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42840" y="1357298"/>
          <a:ext cx="8858314" cy="5143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58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58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58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10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05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858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8583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8583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8583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8583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8396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Инв.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Дата записи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Время, источник и способ поступления (№ акта поступления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Наименование и кратное описание предметов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Кол-во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Материал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Размер или вес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Сохранность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Место хранения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Примечание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38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26.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17.12.03г.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12.12.03г.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Акт №23 от 24.03.2001г  дар учителя Новиковой Р.С.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Фотография. Первый звонок Открытие средней школы. Выступает директор школы. На заднем плане здание новой школы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Бумага фото 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черно-белое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13х18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Пожелте-вшая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, верхний угол надорван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Фонды папка №4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Есть негатив в архиве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5720" y="428604"/>
            <a:ext cx="8572560" cy="6215106"/>
          </a:xfrm>
        </p:spPr>
        <p:txBody>
          <a:bodyPr>
            <a:normAutofit fontScale="90000"/>
          </a:bodyPr>
          <a:lstStyle/>
          <a:p>
            <a:r>
              <a:rPr lang="ru-RU" sz="2200" dirty="0">
                <a:latin typeface="+mn-lt"/>
              </a:rPr>
              <a:t>    </a:t>
            </a:r>
            <a:br>
              <a:rPr lang="ru-RU" sz="2200" dirty="0">
                <a:latin typeface="+mn-lt"/>
              </a:rPr>
            </a:br>
            <a:br>
              <a:rPr lang="ru-RU" sz="2200" dirty="0">
                <a:latin typeface="+mn-lt"/>
              </a:rPr>
            </a:br>
            <a:br>
              <a:rPr lang="ru-RU" sz="2200" dirty="0">
                <a:latin typeface="+mn-lt"/>
              </a:rPr>
            </a:br>
            <a:br>
              <a:rPr lang="ru-RU" sz="2200" dirty="0">
                <a:latin typeface="+mn-lt"/>
              </a:rPr>
            </a:br>
            <a:br>
              <a:rPr lang="ru-RU" sz="2200" dirty="0">
                <a:latin typeface="+mn-lt"/>
              </a:rPr>
            </a:br>
            <a:br>
              <a:rPr lang="ru-RU" sz="2200" dirty="0">
                <a:latin typeface="+mn-lt"/>
              </a:rPr>
            </a:br>
            <a:br>
              <a:rPr lang="ru-RU" sz="2200" dirty="0">
                <a:latin typeface="+mn-lt"/>
              </a:rPr>
            </a:br>
            <a:br>
              <a:rPr lang="ru-RU" sz="2200" dirty="0">
                <a:latin typeface="+mn-lt"/>
              </a:rPr>
            </a:br>
            <a:br>
              <a:rPr lang="ru-RU" sz="2200" dirty="0">
                <a:latin typeface="+mn-lt"/>
              </a:rPr>
            </a:br>
            <a:br>
              <a:rPr lang="ru-RU" sz="2200" dirty="0">
                <a:latin typeface="+mn-lt"/>
              </a:rPr>
            </a:br>
            <a:r>
              <a:rPr lang="ru-RU" sz="2200" dirty="0">
                <a:latin typeface="+mn-lt"/>
              </a:rPr>
              <a:t>При описании указываются </a:t>
            </a:r>
            <a:r>
              <a:rPr lang="ru-RU" sz="2200" b="1" dirty="0">
                <a:latin typeface="+mn-lt"/>
              </a:rPr>
              <a:t>размеры предмета</a:t>
            </a:r>
            <a:r>
              <a:rPr lang="ru-RU" sz="2200" dirty="0">
                <a:latin typeface="+mn-lt"/>
              </a:rPr>
              <a:t> в сантиметрах (мелкие вещи в миллиметрах)</a:t>
            </a:r>
            <a:br>
              <a:rPr lang="ru-RU" sz="2200" dirty="0">
                <a:latin typeface="+mn-lt"/>
              </a:rPr>
            </a:br>
            <a:r>
              <a:rPr lang="ru-RU" sz="2200" dirty="0">
                <a:latin typeface="+mn-lt"/>
              </a:rPr>
              <a:t>  </a:t>
            </a:r>
            <a:br>
              <a:rPr lang="ru-RU" sz="2200" dirty="0">
                <a:latin typeface="+mn-lt"/>
              </a:rPr>
            </a:br>
            <a:r>
              <a:rPr lang="ru-RU" sz="2200" dirty="0">
                <a:latin typeface="+mn-lt"/>
              </a:rPr>
              <a:t>   </a:t>
            </a:r>
            <a:r>
              <a:rPr lang="ru-RU" sz="2200" b="1" dirty="0">
                <a:solidFill>
                  <a:srgbClr val="FF0000"/>
                </a:solidFill>
                <a:latin typeface="+mn-lt"/>
              </a:rPr>
              <a:t>Фотография, книга, грамота</a:t>
            </a:r>
            <a:r>
              <a:rPr lang="ru-RU" sz="2200" dirty="0">
                <a:solidFill>
                  <a:srgbClr val="FF0000"/>
                </a:solidFill>
                <a:latin typeface="+mn-lt"/>
              </a:rPr>
              <a:t> </a:t>
            </a:r>
            <a:r>
              <a:rPr lang="ru-RU" sz="2200" dirty="0">
                <a:latin typeface="+mn-lt"/>
              </a:rPr>
              <a:t>– </a:t>
            </a:r>
            <a:r>
              <a:rPr lang="ru-RU" sz="2200" i="1" dirty="0">
                <a:latin typeface="+mn-lt"/>
              </a:rPr>
              <a:t>указывается высота и ширина. </a:t>
            </a:r>
            <a:br>
              <a:rPr lang="ru-RU" sz="2200" dirty="0">
                <a:latin typeface="+mn-lt"/>
              </a:rPr>
            </a:br>
            <a:r>
              <a:rPr lang="ru-RU" sz="2200" dirty="0">
                <a:latin typeface="+mn-lt"/>
              </a:rPr>
              <a:t>  </a:t>
            </a:r>
            <a:br>
              <a:rPr lang="ru-RU" sz="2200" dirty="0">
                <a:latin typeface="+mn-lt"/>
              </a:rPr>
            </a:br>
            <a:r>
              <a:rPr lang="ru-RU" sz="2200" dirty="0">
                <a:latin typeface="+mn-lt"/>
              </a:rPr>
              <a:t>  </a:t>
            </a:r>
            <a:r>
              <a:rPr lang="ru-RU" sz="2200" b="1" dirty="0">
                <a:solidFill>
                  <a:srgbClr val="FF0000"/>
                </a:solidFill>
                <a:latin typeface="+mn-lt"/>
              </a:rPr>
              <a:t>Для сосудов, ваз, тарелок, чашек проставляют два размера</a:t>
            </a:r>
            <a:r>
              <a:rPr lang="ru-RU" sz="2200" dirty="0">
                <a:latin typeface="+mn-lt"/>
              </a:rPr>
              <a:t> – </a:t>
            </a:r>
            <a:r>
              <a:rPr lang="ru-RU" sz="2200" i="1" dirty="0">
                <a:latin typeface="+mn-lt"/>
              </a:rPr>
              <a:t>высота и наибольший диаметр </a:t>
            </a:r>
            <a:br>
              <a:rPr lang="ru-RU" sz="2200" dirty="0">
                <a:latin typeface="+mn-lt"/>
              </a:rPr>
            </a:br>
            <a:br>
              <a:rPr lang="ru-RU" sz="2200" dirty="0">
                <a:latin typeface="+mn-lt"/>
              </a:rPr>
            </a:br>
            <a:r>
              <a:rPr lang="ru-RU" sz="2200" dirty="0">
                <a:solidFill>
                  <a:srgbClr val="FF0000"/>
                </a:solidFill>
                <a:latin typeface="+mn-lt"/>
              </a:rPr>
              <a:t>  </a:t>
            </a:r>
            <a:r>
              <a:rPr lang="ru-RU" sz="2200" b="1" dirty="0">
                <a:solidFill>
                  <a:srgbClr val="FF0000"/>
                </a:solidFill>
                <a:latin typeface="+mn-lt"/>
              </a:rPr>
              <a:t>У тканей измеряется </a:t>
            </a:r>
            <a:r>
              <a:rPr lang="ru-RU" sz="2200" i="1" dirty="0">
                <a:latin typeface="+mn-lt"/>
              </a:rPr>
              <a:t>ширина куска, а затем – длина </a:t>
            </a:r>
            <a:br>
              <a:rPr lang="ru-RU" sz="2200" dirty="0">
                <a:latin typeface="+mn-lt"/>
              </a:rPr>
            </a:br>
            <a:br>
              <a:rPr lang="ru-RU" sz="2200" dirty="0">
                <a:latin typeface="+mn-lt"/>
              </a:rPr>
            </a:br>
            <a:r>
              <a:rPr lang="ru-RU" sz="2200" dirty="0">
                <a:latin typeface="+mn-lt"/>
              </a:rPr>
              <a:t>   </a:t>
            </a:r>
            <a:r>
              <a:rPr lang="ru-RU" sz="2200" b="1" dirty="0">
                <a:solidFill>
                  <a:srgbClr val="FF0000"/>
                </a:solidFill>
                <a:latin typeface="+mn-lt"/>
              </a:rPr>
              <a:t>У предметов одежды даются размеры: </a:t>
            </a:r>
            <a:br>
              <a:rPr lang="ru-RU" sz="2200" dirty="0">
                <a:latin typeface="+mn-lt"/>
              </a:rPr>
            </a:br>
            <a:r>
              <a:rPr lang="ru-RU" sz="2200" dirty="0">
                <a:solidFill>
                  <a:srgbClr val="FF0000"/>
                </a:solidFill>
                <a:latin typeface="+mn-lt"/>
              </a:rPr>
              <a:t>  </a:t>
            </a:r>
            <a:r>
              <a:rPr lang="ru-RU" sz="2200" i="1" dirty="0">
                <a:solidFill>
                  <a:srgbClr val="FF0000"/>
                </a:solidFill>
                <a:latin typeface="+mn-lt"/>
              </a:rPr>
              <a:t>для рубашки, верхней одежды</a:t>
            </a:r>
            <a:r>
              <a:rPr lang="ru-RU" sz="22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ru-RU" sz="2200" b="1" dirty="0">
                <a:latin typeface="+mn-lt"/>
              </a:rPr>
              <a:t>– длина, объём ворота, ширина подола</a:t>
            </a:r>
            <a:br>
              <a:rPr lang="ru-RU" sz="2200" dirty="0">
                <a:latin typeface="+mn-lt"/>
              </a:rPr>
            </a:br>
            <a:r>
              <a:rPr lang="ru-RU" sz="2200" dirty="0">
                <a:solidFill>
                  <a:srgbClr val="FF0000"/>
                </a:solidFill>
                <a:latin typeface="+mn-lt"/>
              </a:rPr>
              <a:t>  </a:t>
            </a:r>
            <a:r>
              <a:rPr lang="ru-RU" sz="2200" i="1" dirty="0">
                <a:solidFill>
                  <a:srgbClr val="FF0000"/>
                </a:solidFill>
                <a:latin typeface="+mn-lt"/>
              </a:rPr>
              <a:t>для юбки</a:t>
            </a:r>
            <a:r>
              <a:rPr lang="ru-RU" sz="22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ru-RU" sz="2200" b="1" dirty="0">
                <a:latin typeface="+mn-lt"/>
              </a:rPr>
              <a:t>– пояс, длина и ширина подола </a:t>
            </a:r>
            <a:br>
              <a:rPr lang="ru-RU" sz="2200" dirty="0">
                <a:latin typeface="+mn-lt"/>
              </a:rPr>
            </a:br>
            <a:r>
              <a:rPr lang="ru-RU" sz="2200" dirty="0">
                <a:latin typeface="+mn-lt"/>
              </a:rPr>
              <a:t>  </a:t>
            </a:r>
            <a:r>
              <a:rPr lang="ru-RU" sz="2200" i="1" dirty="0">
                <a:solidFill>
                  <a:srgbClr val="FF0000"/>
                </a:solidFill>
                <a:latin typeface="+mn-lt"/>
              </a:rPr>
              <a:t>для фуражек</a:t>
            </a:r>
            <a:r>
              <a:rPr lang="ru-RU" sz="22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ru-RU" sz="2200" b="1" dirty="0">
                <a:latin typeface="+mn-lt"/>
              </a:rPr>
              <a:t>– диаметр, высота </a:t>
            </a:r>
            <a:br>
              <a:rPr lang="ru-RU" sz="2200" dirty="0">
                <a:latin typeface="+mn-lt"/>
              </a:rPr>
            </a:br>
            <a:br>
              <a:rPr lang="ru-RU" sz="2200" dirty="0">
                <a:latin typeface="+mn-lt"/>
              </a:rPr>
            </a:br>
            <a:r>
              <a:rPr lang="ru-RU" sz="2200" dirty="0">
                <a:latin typeface="+mn-lt"/>
              </a:rPr>
              <a:t>   </a:t>
            </a:r>
            <a:r>
              <a:rPr lang="ru-RU" sz="2200" dirty="0">
                <a:solidFill>
                  <a:srgbClr val="FF0000"/>
                </a:solidFill>
                <a:latin typeface="+mn-lt"/>
              </a:rPr>
              <a:t>Произведения живописи </a:t>
            </a:r>
            <a:r>
              <a:rPr lang="ru-RU" sz="2200" dirty="0">
                <a:latin typeface="+mn-lt"/>
              </a:rPr>
              <a:t>измеряются путём обмера высоты и ширины                         подрамника </a:t>
            </a:r>
            <a:br>
              <a:rPr lang="ru-RU" sz="2200" dirty="0">
                <a:latin typeface="+mn-lt"/>
              </a:rPr>
            </a:br>
            <a:br>
              <a:rPr lang="ru-RU" sz="2200" dirty="0">
                <a:latin typeface="+mn-lt"/>
              </a:rPr>
            </a:br>
            <a:r>
              <a:rPr lang="ru-RU" sz="2200" dirty="0">
                <a:latin typeface="+mn-lt"/>
              </a:rPr>
              <a:t>   </a:t>
            </a:r>
            <a:r>
              <a:rPr lang="ru-RU" sz="2200" dirty="0">
                <a:solidFill>
                  <a:srgbClr val="FF0000"/>
                </a:solidFill>
                <a:latin typeface="+mn-lt"/>
              </a:rPr>
              <a:t>Для книг, брошюр и тетрадей </a:t>
            </a:r>
            <a:r>
              <a:rPr lang="ru-RU" sz="2200" dirty="0">
                <a:latin typeface="+mn-lt"/>
              </a:rPr>
              <a:t>указывается количество листов </a:t>
            </a:r>
            <a:br>
              <a:rPr lang="ru-RU" sz="2200" dirty="0">
                <a:latin typeface="+mn-lt"/>
              </a:rPr>
            </a:br>
            <a:endParaRPr lang="ru-RU" sz="2200" dirty="0">
              <a:latin typeface="+mn-l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572032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5400" b="1" dirty="0">
              <a:solidFill>
                <a:schemeClr val="tx2"/>
              </a:solidFill>
            </a:endParaRPr>
          </a:p>
          <a:p>
            <a:pPr>
              <a:buNone/>
            </a:pPr>
            <a:endParaRPr lang="ru-RU" sz="2800" b="1" dirty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2800" b="1" dirty="0">
                <a:solidFill>
                  <a:schemeClr val="tx2"/>
                </a:solidFill>
              </a:rPr>
              <a:t>(состоит из условного обозначения музея и порядкового(инвентарного ) номера музейного предмета (под которым предмет занесен в книгу поступлений))</a:t>
            </a:r>
          </a:p>
          <a:p>
            <a:pPr>
              <a:buNone/>
            </a:pPr>
            <a:r>
              <a:rPr lang="ru-RU" sz="5400" b="1" dirty="0"/>
              <a:t>                          </a:t>
            </a:r>
            <a:endParaRPr lang="ru-RU" sz="54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DD91795-C8C5-453E-BCFF-DC4605A0B030}"/>
              </a:ext>
            </a:extLst>
          </p:cNvPr>
          <p:cNvSpPr/>
          <p:nvPr/>
        </p:nvSpPr>
        <p:spPr>
          <a:xfrm>
            <a:off x="0" y="548680"/>
            <a:ext cx="9144000" cy="4580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Шифровка музейных предметов</a:t>
            </a:r>
            <a:b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Шифровка поступающих в фонды музея памятников истории и культуры проводится в целях обеспечения их систематизации внутри музейного собрания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МББШ-26</a:t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500042"/>
            <a:ext cx="8001056" cy="642942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   </a:t>
            </a:r>
            <a:r>
              <a:rPr lang="ru-RU" sz="3600" b="1" dirty="0">
                <a:solidFill>
                  <a:srgbClr val="FF0000"/>
                </a:solidFill>
                <a:latin typeface="+mn-lt"/>
              </a:rPr>
              <a:t>П</a:t>
            </a:r>
            <a:r>
              <a:rPr lang="ru-RU" sz="3100" b="1" dirty="0">
                <a:solidFill>
                  <a:srgbClr val="FF0000"/>
                </a:solidFill>
                <a:latin typeface="+mn-lt"/>
              </a:rPr>
              <a:t>орядок нанесения номеров на предметы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357298"/>
            <a:ext cx="8643998" cy="492252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000" b="1" dirty="0">
                <a:solidFill>
                  <a:srgbClr val="FF0000"/>
                </a:solidFill>
                <a:cs typeface="Times New Roman" pitchFamily="18" charset="0"/>
              </a:rPr>
              <a:t>На рисунках, фотографиях, документах, плакатах</a:t>
            </a:r>
            <a:r>
              <a:rPr lang="ru-RU" sz="2000" dirty="0">
                <a:solidFill>
                  <a:srgbClr val="FF0000"/>
                </a:solidFill>
                <a:cs typeface="Times New Roman" pitchFamily="18" charset="0"/>
              </a:rPr>
              <a:t> 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номер ставят на оборотной стороне в левом нижнем углу простым мягким карандашом.  Если документ написан на обеих сторонах, номер проставляется на полях слева. На обратной стороне фотографий кроме инвентарного номера помещают описание сюжета.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 </a:t>
            </a:r>
          </a:p>
          <a:p>
            <a:pPr>
              <a:buNone/>
            </a:pPr>
            <a:endParaRPr lang="ru-RU" sz="2000" dirty="0">
              <a:solidFill>
                <a:schemeClr val="tx2">
                  <a:lumMod val="75000"/>
                </a:schemeClr>
              </a:solidFill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b="1" dirty="0">
                <a:solidFill>
                  <a:srgbClr val="FF0000"/>
                </a:solidFill>
                <a:cs typeface="Times New Roman" pitchFamily="18" charset="0"/>
              </a:rPr>
              <a:t>Для тканей</a:t>
            </a:r>
            <a:r>
              <a:rPr lang="ru-RU" sz="2000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номер пишется на кусочке холста, который пришивается к предмету. </a:t>
            </a:r>
          </a:p>
          <a:p>
            <a:pPr>
              <a:buFont typeface="Wingdings" pitchFamily="2" charset="2"/>
              <a:buChar char="v"/>
            </a:pPr>
            <a:endParaRPr lang="ru-RU" sz="2000" dirty="0">
              <a:solidFill>
                <a:schemeClr val="tx2">
                  <a:lumMod val="75000"/>
                </a:schemeClr>
              </a:solidFill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b="1" dirty="0">
                <a:solidFill>
                  <a:srgbClr val="FF0000"/>
                </a:solidFill>
                <a:cs typeface="Times New Roman" pitchFamily="18" charset="0"/>
              </a:rPr>
              <a:t>На металлических предметах</a:t>
            </a:r>
            <a:r>
              <a:rPr lang="ru-RU" sz="2000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инвентарный номер проставляется эмалевой краской.  </a:t>
            </a:r>
          </a:p>
          <a:p>
            <a:endParaRPr lang="ru-RU" sz="2000" dirty="0">
              <a:solidFill>
                <a:schemeClr val="tx2">
                  <a:lumMod val="75000"/>
                </a:schemeClr>
              </a:solidFill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b="1" dirty="0">
                <a:solidFill>
                  <a:srgbClr val="FF0000"/>
                </a:solidFill>
                <a:cs typeface="Times New Roman" pitchFamily="18" charset="0"/>
              </a:rPr>
              <a:t>На стекле и керамике</a:t>
            </a:r>
            <a:r>
              <a:rPr lang="ru-RU" sz="2000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номер ставится с наружной стороны дна тушью или масляной краской, после чего покрывается лаком</a:t>
            </a:r>
            <a:r>
              <a:rPr lang="ru-RU" sz="2000" dirty="0">
                <a:cs typeface="Times New Roman" pitchFamily="18" charset="0"/>
              </a:rPr>
              <a:t>.   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</a:t>
            </a:r>
          </a:p>
          <a:p>
            <a:endParaRPr lang="ru-RU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642918"/>
            <a:ext cx="864399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>
                <a:solidFill>
                  <a:srgbClr val="FF0000"/>
                </a:solidFill>
                <a:cs typeface="Times New Roman" pitchFamily="18" charset="0"/>
              </a:rPr>
              <a:t>На деревянных предметах</a:t>
            </a:r>
            <a:r>
              <a:rPr lang="ru-RU" sz="2000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номер проставляется масляной краской.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 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 На книгах и брошюрах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 номер ставится: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1) в левом нижнем углу 4-й страницы обложки;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2) в левом нижнем углу 17-й страницы;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3) в левом нижнем углу последней страницы.</a:t>
            </a:r>
          </a:p>
          <a:p>
            <a:endParaRPr lang="ru-RU" sz="2000" dirty="0">
              <a:solidFill>
                <a:schemeClr val="tx2">
                  <a:lumMod val="75000"/>
                </a:schemeClr>
              </a:solidFill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cs typeface="Times New Roman" pitchFamily="18" charset="0"/>
              </a:rPr>
              <a:t>Для мелких предметов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номер пишется на картонном ярлыке, который тонкой суровой ниткой прикрепляется к предмету.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 Если к предмету невозможно прикрепить ярлык, он вкладывается в пакет, на который чернилами или тушью наносится инвентарный номер. 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Для предметов, которые могут храниться только в сосудах (жидкости, образцы семян или почв), инвентарные номера ставятся с наружной стороны дна сосуда.</a:t>
            </a:r>
          </a:p>
          <a:p>
            <a:endParaRPr lang="ru-RU" sz="2000" dirty="0">
              <a:solidFill>
                <a:schemeClr val="tx2">
                  <a:lumMod val="75000"/>
                </a:schemeClr>
              </a:solidFill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cs typeface="Times New Roman" pitchFamily="18" charset="0"/>
              </a:rPr>
              <a:t>На темную поверхность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инвентарный номер наносится светлой краской, на светлую – темной</a:t>
            </a:r>
            <a:endParaRPr lang="ru-RU" sz="2000" dirty="0">
              <a:solidFill>
                <a:schemeClr val="tx2">
                  <a:lumMod val="75000"/>
                </a:schemeClr>
              </a:solidFill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71546"/>
            <a:ext cx="8229600" cy="1785950"/>
          </a:xfrm>
        </p:spPr>
        <p:txBody>
          <a:bodyPr>
            <a:normAutofit/>
          </a:bodyPr>
          <a:lstStyle/>
          <a:p>
            <a:r>
              <a:rPr lang="ru-RU" b="1" dirty="0"/>
              <a:t>           МУЗЕЙНЫЙ ФОНД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4000505"/>
            <a:ext cx="4038600" cy="23544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>
                <a:solidFill>
                  <a:srgbClr val="FF0000"/>
                </a:solidFill>
              </a:rPr>
              <a:t>ОСНОВНОЙ </a:t>
            </a:r>
            <a:r>
              <a:rPr lang="ru-RU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143240" y="4071943"/>
            <a:ext cx="5543560" cy="228298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/>
              <a:t>      </a:t>
            </a:r>
            <a:r>
              <a:rPr lang="ru-RU" sz="2400" b="1" dirty="0">
                <a:solidFill>
                  <a:srgbClr val="FF0000"/>
                </a:solidFill>
              </a:rPr>
              <a:t>НАУЧНО- ВСПОМОГАТЕЛЬНЫЙ</a:t>
            </a:r>
          </a:p>
          <a:p>
            <a:pPr>
              <a:buNone/>
            </a:pPr>
            <a:r>
              <a:rPr lang="ru-RU" sz="2400" dirty="0"/>
              <a:t>     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 rot="10800000" flipV="1">
            <a:off x="1643042" y="2071678"/>
            <a:ext cx="2714644" cy="15001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4572000" y="2071678"/>
            <a:ext cx="2214578" cy="16430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329642" cy="1214446"/>
          </a:xfrm>
        </p:spPr>
        <p:txBody>
          <a:bodyPr>
            <a:normAutofit fontScale="90000"/>
          </a:bodyPr>
          <a:lstStyle/>
          <a:p>
            <a:br>
              <a:rPr lang="ru-RU" sz="5400" b="1" dirty="0">
                <a:solidFill>
                  <a:srgbClr val="FF0000"/>
                </a:solidFill>
              </a:rPr>
            </a:br>
            <a:br>
              <a:rPr lang="ru-RU" sz="5400" b="1" dirty="0">
                <a:solidFill>
                  <a:srgbClr val="FF0000"/>
                </a:solidFill>
              </a:rPr>
            </a:br>
            <a:br>
              <a:rPr lang="ru-RU" sz="5400" b="1" dirty="0">
                <a:solidFill>
                  <a:srgbClr val="FF0000"/>
                </a:solidFill>
              </a:rPr>
            </a:br>
            <a:br>
              <a:rPr lang="ru-RU" sz="5400" b="1" dirty="0">
                <a:solidFill>
                  <a:srgbClr val="FF0000"/>
                </a:solidFill>
              </a:rPr>
            </a:br>
            <a:br>
              <a:rPr lang="ru-RU" sz="5400" b="1" dirty="0">
                <a:solidFill>
                  <a:srgbClr val="FF0000"/>
                </a:solidFill>
              </a:rPr>
            </a:br>
            <a:r>
              <a:rPr lang="ru-RU" sz="3100" b="1" dirty="0">
                <a:solidFill>
                  <a:srgbClr val="FF0000"/>
                </a:solidFill>
              </a:rPr>
              <a:t>ОСНОВНОЙ ФОНД:  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rot="5400000">
            <a:off x="-35751" y="2035959"/>
            <a:ext cx="2857520" cy="642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16200000" flipH="1">
            <a:off x="642910" y="1857364"/>
            <a:ext cx="4429156" cy="2286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1571604" y="714356"/>
            <a:ext cx="4286280" cy="30718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endCxn id="30" idx="1"/>
          </p:cNvCxnSpPr>
          <p:nvPr/>
        </p:nvCxnSpPr>
        <p:spPr>
          <a:xfrm>
            <a:off x="1714480" y="857232"/>
            <a:ext cx="2571768" cy="5473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00034" y="3786190"/>
            <a:ext cx="2571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вещественные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929058" y="5214950"/>
            <a:ext cx="222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письменные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857884" y="3786190"/>
            <a:ext cx="30634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изобразительные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286248" y="1142984"/>
            <a:ext cx="41379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фоно- и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</a:rPr>
              <a:t>киноисточники</a:t>
            </a:r>
            <a:endParaRPr lang="ru-RU" sz="28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957787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12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НАУЧНО - ВСПОМОГАТЕЛЬНЫЙ  ФОНД</a:t>
            </a:r>
            <a:endParaRPr kumimoji="0" lang="ru-RU" sz="2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1571612"/>
            <a:ext cx="84296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12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копии всех видов и техники исполнения: </a:t>
            </a:r>
          </a:p>
          <a:p>
            <a:pPr lvl="0" indent="41275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муляжи, </a:t>
            </a:r>
          </a:p>
          <a:p>
            <a:pPr lvl="0" indent="41275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макеты, </a:t>
            </a:r>
          </a:p>
          <a:p>
            <a:pPr lvl="0" indent="41275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диаграммы, </a:t>
            </a:r>
          </a:p>
          <a:p>
            <a:pPr lvl="0" indent="41275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схемы, </a:t>
            </a:r>
          </a:p>
          <a:p>
            <a:pPr lvl="0" indent="41275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модели и репродукции, </a:t>
            </a:r>
          </a:p>
          <a:p>
            <a:pPr lvl="0" indent="41275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фото - и ксерокопии, </a:t>
            </a:r>
          </a:p>
          <a:p>
            <a:pPr lvl="0" indent="41275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материалы, изготовленные музеем для экспозиционной работы,</a:t>
            </a:r>
          </a:p>
          <a:p>
            <a:pPr lvl="0" indent="41275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ea typeface="Times New Roman" pitchFamily="18" charset="0"/>
                <a:cs typeface="Times New Roman" pitchFamily="18" charset="0"/>
              </a:rPr>
              <a:t>подлинные материалы недостаточной сохранности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0" y="238644"/>
            <a:ext cx="9144000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ea typeface="Times New Roman" pitchFamily="18" charset="0"/>
                <a:cs typeface="Courier New" pitchFamily="49" charset="0"/>
              </a:rPr>
              <a:t>Наименование музея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Courier New" pitchFamily="49" charset="0"/>
              </a:rPr>
              <a:t>                                                         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ea typeface="Times New Roman" pitchFamily="18" charset="0"/>
                <a:cs typeface="Courier New" pitchFamily="49" charset="0"/>
              </a:rPr>
              <a:t>Утверждаю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ea typeface="Times New Roman" pitchFamily="18" charset="0"/>
                <a:cs typeface="Courier New" pitchFamily="49" charset="0"/>
              </a:rPr>
              <a:t>                                                    Директор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ea typeface="Times New Roman" pitchFamily="18" charset="0"/>
                <a:cs typeface="Courier New" pitchFamily="49" charset="0"/>
              </a:rPr>
              <a:t>ОУ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ea typeface="Times New Roman" pitchFamily="18" charset="0"/>
                <a:cs typeface="Courier New" pitchFamily="49" charset="0"/>
              </a:rPr>
              <a:t>                                           _______________________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ea typeface="Times New Roman" pitchFamily="18" charset="0"/>
                <a:cs typeface="Courier New" pitchFamily="49" charset="0"/>
              </a:rPr>
              <a:t>                                           "___" _________ __ г.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ea typeface="Times New Roman" pitchFamily="18" charset="0"/>
                <a:cs typeface="Courier New" pitchFamily="49" charset="0"/>
              </a:rPr>
              <a:t>                                                (печать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ea typeface="Times New Roman" pitchFamily="18" charset="0"/>
                <a:cs typeface="Courier New" pitchFamily="49" charset="0"/>
              </a:rPr>
              <a:t>ОУ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ea typeface="Times New Roman" pitchFamily="18" charset="0"/>
                <a:cs typeface="Courier New" pitchFamily="49" charset="0"/>
              </a:rPr>
              <a:t>)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ea typeface="Times New Roman" pitchFamily="18" charset="0"/>
                <a:cs typeface="Courier New" pitchFamily="49" charset="0"/>
              </a:rPr>
              <a:t>                              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Courier New" pitchFamily="49" charset="0"/>
              </a:rPr>
              <a:t>АКТ N</a:t>
            </a:r>
            <a:endParaRPr kumimoji="0" lang="ru-RU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Courier New" pitchFamily="49" charset="0"/>
              </a:rPr>
              <a:t>       ПРИЕМА ПРЕДМЕТОВ НА ПОСТОЯННОЕ ХРАНЕНИЕ</a:t>
            </a:r>
            <a:endParaRPr kumimoji="0" lang="ru-RU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ea typeface="Times New Roman" pitchFamily="18" charset="0"/>
                <a:cs typeface="Courier New" pitchFamily="49" charset="0"/>
              </a:rPr>
              <a:t>                   "___" ______________ __ Г.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ea typeface="Times New Roman" pitchFamily="18" charset="0"/>
                <a:cs typeface="Courier New" pitchFamily="49" charset="0"/>
              </a:rPr>
              <a:t>    Настоящий акт составлен представителем музея _________________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ea typeface="Times New Roman" pitchFamily="18" charset="0"/>
                <a:cs typeface="Courier New" pitchFamily="49" charset="0"/>
              </a:rPr>
              <a:t>__________________________________________________________________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ea typeface="Times New Roman" pitchFamily="18" charset="0"/>
                <a:cs typeface="Courier New" pitchFamily="49" charset="0"/>
              </a:rPr>
              <a:t>                       (Ф.И.О., должность)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ea typeface="Times New Roman" pitchFamily="18" charset="0"/>
                <a:cs typeface="Courier New" pitchFamily="49" charset="0"/>
              </a:rPr>
              <a:t>с одной стороны, и лицом (представителем учреждения) _____________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ea typeface="Times New Roman" pitchFamily="18" charset="0"/>
                <a:cs typeface="Courier New" pitchFamily="49" charset="0"/>
              </a:rPr>
              <a:t>________________________________________________________ с другой,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ea typeface="Times New Roman" pitchFamily="18" charset="0"/>
                <a:cs typeface="Courier New" pitchFamily="49" charset="0"/>
              </a:rPr>
              <a:t>                       (Ф.И.О., должность)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ea typeface="Times New Roman" pitchFamily="18" charset="0"/>
                <a:cs typeface="Courier New" pitchFamily="49" charset="0"/>
              </a:rPr>
              <a:t>в том,   что   первый  принял,   а  второй   сдал   в   постоянное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ea typeface="Times New Roman" pitchFamily="18" charset="0"/>
                <a:cs typeface="Courier New" pitchFamily="49" charset="0"/>
              </a:rPr>
              <a:t> _________________ хранение ___________________________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ea typeface="Times New Roman" pitchFamily="18" charset="0"/>
                <a:cs typeface="Courier New" pitchFamily="49" charset="0"/>
              </a:rPr>
              <a:t>                                       (полное наименование музея)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ea typeface="Times New Roman" pitchFamily="18" charset="0"/>
                <a:cs typeface="Courier New" pitchFamily="49" charset="0"/>
              </a:rPr>
              <a:t>следующие предметы: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ea typeface="Times New Roman" pitchFamily="18" charset="0"/>
                <a:cs typeface="Courier New" pitchFamily="49" charset="0"/>
              </a:rPr>
              <a:t>    Всего по акту принято: __________________________ предметов.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ea typeface="Times New Roman" pitchFamily="18" charset="0"/>
                <a:cs typeface="Courier New" pitchFamily="49" charset="0"/>
              </a:rPr>
              <a:t>                              (цифрами и прописью)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ea typeface="Times New Roman" pitchFamily="18" charset="0"/>
                <a:cs typeface="Courier New" pitchFamily="49" charset="0"/>
              </a:rPr>
              <a:t>   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ea typeface="Times New Roman" pitchFamily="18" charset="0"/>
                <a:cs typeface="Courier New" pitchFamily="49" charset="0"/>
              </a:rPr>
              <a:t>    Акт составлен в ____2-х______ экз. и вручен подписавшим его лицам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ea typeface="Times New Roman" pitchFamily="18" charset="0"/>
                <a:cs typeface="Courier New" pitchFamily="49" charset="0"/>
              </a:rPr>
              <a:t>               Принял:                                                                                                    Сдал: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ea typeface="Times New Roman" pitchFamily="18" charset="0"/>
                <a:cs typeface="Courier New" pitchFamily="49" charset="0"/>
              </a:rPr>
              <a:t>               Присутствовали: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 rot="10800000" flipV="1">
            <a:off x="500034" y="325469"/>
            <a:ext cx="8072494" cy="634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12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       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  <a:p>
            <a:pPr indent="41275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chemeClr val="tx2"/>
                </a:solidFill>
                <a:ea typeface="Times New Roman" pitchFamily="18" charset="0"/>
                <a:cs typeface="Times New Roman" pitchFamily="18" charset="0"/>
              </a:rPr>
              <a:t>Учёт музейных предметов в школьном музее    ведется в  книге  поступлений</a:t>
            </a:r>
            <a:r>
              <a:rPr lang="ru-RU" sz="2400" dirty="0">
                <a:solidFill>
                  <a:schemeClr val="tx2"/>
                </a:solidFill>
                <a:ea typeface="Times New Roman" pitchFamily="18" charset="0"/>
                <a:cs typeface="Times New Roman" pitchFamily="18" charset="0"/>
              </a:rPr>
              <a:t>  </a:t>
            </a:r>
          </a:p>
          <a:p>
            <a:pPr indent="41275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solidFill>
                <a:srgbClr val="FF0000"/>
              </a:solidFill>
              <a:ea typeface="Times New Roman" pitchFamily="18" charset="0"/>
              <a:cs typeface="Times New Roman" pitchFamily="18" charset="0"/>
            </a:endParaRPr>
          </a:p>
          <a:p>
            <a:pPr indent="41275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Правила оформления и заполнения книги поступлений:</a:t>
            </a:r>
          </a:p>
          <a:p>
            <a:pPr lvl="0" indent="41275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412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Times New Roman" pitchFamily="18" charset="0"/>
              </a:rPr>
              <a:t>Книга поступлений </a:t>
            </a:r>
            <a:r>
              <a:rPr kumimoji="0" lang="ru-RU" sz="22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  <a:t>-  общая  тетрадь или книга в прочном переплете. </a:t>
            </a:r>
            <a:endParaRPr kumimoji="0" lang="ru-RU" sz="2200" b="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</a:endParaRPr>
          </a:p>
          <a:p>
            <a:pPr marL="0" marR="0" lvl="0" indent="412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  <a:t>  </a:t>
            </a:r>
          </a:p>
          <a:p>
            <a:pPr marL="0" marR="0" lvl="0" indent="412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  <a:t>Книгу графят (по образцу), прошивают прочными нитками, листы нумеруют простым карандашом </a:t>
            </a:r>
            <a:r>
              <a:rPr kumimoji="0" lang="ru-RU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Times New Roman" pitchFamily="18" charset="0"/>
              </a:rPr>
              <a:t>в правом верхнем углу лицевой стороны каждого листа</a:t>
            </a:r>
            <a:br>
              <a:rPr kumimoji="0" lang="ru-RU" sz="22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</a:br>
            <a:r>
              <a:rPr kumimoji="0" lang="ru-RU" sz="22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412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  <a:t> Графы книги лучше располагать на двух страницах по их развороту.</a:t>
            </a:r>
            <a:endParaRPr kumimoji="0" lang="ru-RU" sz="2200" b="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</a:endParaRPr>
          </a:p>
          <a:p>
            <a:pPr marL="0" marR="0" lvl="0" indent="412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57158" y="2071406"/>
            <a:ext cx="8572560" cy="2631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12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12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  <a:t>В конце книги делается  запись о количестве листов в ней:</a:t>
            </a:r>
          </a:p>
          <a:p>
            <a:pPr marL="0" marR="0" lvl="0" indent="412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Times New Roman" pitchFamily="18" charset="0"/>
              </a:rPr>
              <a:t>«В данной книге пронумеровано и прошнуровано </a:t>
            </a:r>
            <a:r>
              <a:rPr lang="ru-RU" sz="2200" b="1" dirty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……</a:t>
            </a:r>
            <a:r>
              <a:rPr kumimoji="0" lang="ru-RU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Times New Roman" pitchFamily="18" charset="0"/>
              </a:rPr>
              <a:t>  листов»</a:t>
            </a:r>
            <a:endParaRPr kumimoji="0" lang="ru-RU" sz="22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  <a:p>
            <a:pPr marL="0" marR="0" lvl="0" indent="412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412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  <a:t>Запись и прошивка книги скрепляются печатью учреждения,  росписью руководителя данного учреждения</a:t>
            </a:r>
            <a:r>
              <a:rPr kumimoji="0" lang="ru-RU" sz="2200" b="0" i="0" u="none" strike="noStrike" cap="none" normalizeH="0" dirty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  <a:t> и  руководителя музея</a:t>
            </a:r>
            <a:endParaRPr kumimoji="0" lang="ru-RU" sz="2200" b="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285720" y="442584"/>
            <a:ext cx="8286808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1275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2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ea typeface="Calibri" pitchFamily="34" charset="0"/>
                <a:cs typeface="Times New Roman" pitchFamily="18" charset="0"/>
              </a:rPr>
              <a:t>- Книга поступлений должна заполняться четко, без помарок и исправлений,</a:t>
            </a:r>
            <a:r>
              <a:rPr kumimoji="0" lang="ru-RU" sz="2200" b="0" i="0" u="none" strike="noStrike" cap="none" normalizeH="0" dirty="0">
                <a:ln>
                  <a:noFill/>
                </a:ln>
                <a:solidFill>
                  <a:schemeClr val="tx2"/>
                </a:solidFill>
                <a:effectLst/>
                <a:ea typeface="Calibri" pitchFamily="34" charset="0"/>
                <a:cs typeface="Times New Roman" pitchFamily="18" charset="0"/>
              </a:rPr>
              <a:t> запрещается вырывать и склеивать листы</a:t>
            </a:r>
            <a:endParaRPr kumimoji="0" lang="ru-RU" sz="2200" b="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</a:endParaRPr>
          </a:p>
          <a:p>
            <a:pPr marL="0" marR="0" lvl="0" indent="4127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200" dirty="0">
              <a:solidFill>
                <a:schemeClr val="tx2"/>
              </a:solidFill>
              <a:ea typeface="Calibri" pitchFamily="34" charset="0"/>
              <a:cs typeface="Times New Roman" pitchFamily="18" charset="0"/>
            </a:endParaRPr>
          </a:p>
          <a:p>
            <a:pPr marL="0" marR="0" lvl="0" indent="4127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200" dirty="0">
                <a:solidFill>
                  <a:schemeClr val="tx2"/>
                </a:solidFill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ru-RU" sz="22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ea typeface="Calibri" pitchFamily="34" charset="0"/>
                <a:cs typeface="Times New Roman" pitchFamily="18" charset="0"/>
              </a:rPr>
              <a:t> Все записи делаются шариковой ручкой (с использованием синей пасты). После записи строчки не пропускают.</a:t>
            </a:r>
            <a:endParaRPr kumimoji="0" lang="ru-RU" sz="2200" b="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</a:endParaRPr>
          </a:p>
          <a:p>
            <a:pPr marL="0" marR="0" lvl="0" indent="4127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200" dirty="0">
              <a:solidFill>
                <a:schemeClr val="tx2"/>
              </a:solidFill>
              <a:ea typeface="Times New Roman" pitchFamily="18" charset="0"/>
              <a:cs typeface="Times New Roman" pitchFamily="18" charset="0"/>
            </a:endParaRPr>
          </a:p>
          <a:p>
            <a:pPr marL="0" marR="0" lvl="0" indent="4127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200" dirty="0">
                <a:solidFill>
                  <a:schemeClr val="tx2"/>
                </a:solidFill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2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  <a:t>.Исправления вносятся крайне редко и только в случае крайней необходимости </a:t>
            </a:r>
            <a:r>
              <a:rPr kumimoji="0" lang="ru-RU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Times New Roman" pitchFamily="18" charset="0"/>
              </a:rPr>
              <a:t>красными чернилами </a:t>
            </a:r>
            <a:r>
              <a:rPr kumimoji="0" lang="ru-RU" sz="22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  <a:t>и удостоверяются записью  </a:t>
            </a:r>
            <a:r>
              <a:rPr kumimoji="0" lang="ru-RU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Times New Roman" pitchFamily="18" charset="0"/>
              </a:rPr>
              <a:t>«исправленному верить»</a:t>
            </a:r>
            <a:r>
              <a:rPr kumimoji="0" lang="ru-RU" sz="2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  <a:t>и подписью руководителя музея.</a:t>
            </a:r>
            <a:br>
              <a:rPr kumimoji="0" lang="ru-RU" sz="22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</a:br>
            <a:endParaRPr kumimoji="0" lang="ru-RU" sz="2200" b="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4127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200" dirty="0">
                <a:solidFill>
                  <a:schemeClr val="tx2"/>
                </a:solidFill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22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ea typeface="Calibri" pitchFamily="34" charset="0"/>
                <a:cs typeface="Times New Roman" pitchFamily="18" charset="0"/>
              </a:rPr>
              <a:t>. Для того чтобы избежать исправлений в книгах поступлений, рекомендуется вначале оформлять учетную карточку, текст которой до внесения записи в книгу учета можно редактировать в процессе работы с предметом.</a:t>
            </a:r>
            <a:br>
              <a:rPr kumimoji="0" lang="ru-RU" sz="22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ru-RU" sz="2200" b="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643998" cy="857256"/>
          </a:xfrm>
        </p:spPr>
        <p:txBody>
          <a:bodyPr>
            <a:noAutofit/>
          </a:bodyPr>
          <a:lstStyle/>
          <a:p>
            <a:br>
              <a:rPr lang="ru-RU" sz="3600" dirty="0"/>
            </a:br>
            <a:r>
              <a:rPr lang="ru-RU" sz="3600" dirty="0">
                <a:solidFill>
                  <a:srgbClr val="FF0000"/>
                </a:solidFill>
              </a:rPr>
              <a:t>УЧЕТНАЯ КАРТОЧКА МУЗЕЙНОГО ПРЕДМЕТА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14422"/>
            <a:ext cx="9144000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564</TotalTime>
  <Words>1022</Words>
  <Application>Microsoft Office PowerPoint</Application>
  <PresentationFormat>Экран (4:3)</PresentationFormat>
  <Paragraphs>141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Calibri</vt:lpstr>
      <vt:lpstr>Constantia</vt:lpstr>
      <vt:lpstr>Courier New</vt:lpstr>
      <vt:lpstr>Times New Roman</vt:lpstr>
      <vt:lpstr>Wingdings</vt:lpstr>
      <vt:lpstr>Wingdings 2</vt:lpstr>
      <vt:lpstr>Поток</vt:lpstr>
      <vt:lpstr>ФОНДЫ ШКОЛЬНОГО МУЗЕЯ</vt:lpstr>
      <vt:lpstr>           МУЗЕЙНЫЙ ФОНД </vt:lpstr>
      <vt:lpstr>     ОСНОВНОЙ ФОНД: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УЧЕТНАЯ КАРТОЧКА МУЗЕЙНОГО ПРЕДМЕТА</vt:lpstr>
      <vt:lpstr>                 образец оформления титульного листа книги поступлений</vt:lpstr>
      <vt:lpstr>            ОБРАЗЕЦ ЗАПОЛНЕНИЯ КНИГИ</vt:lpstr>
      <vt:lpstr>              При описании указываются размеры предмета в сантиметрах (мелкие вещи в миллиметрах)       Фотография, книга, грамота – указывается высота и ширина.       Для сосудов, ваз, тарелок, чашек проставляют два размера – высота и наибольший диаметр     У тканей измеряется ширина куска, а затем – длина      У предметов одежды даются размеры:    для рубашки, верхней одежды – длина, объём ворота, ширина подола   для юбки – пояс, длина и ширина подола    для фуражек – диаметр, высота      Произведения живописи измеряются путём обмера высоты и ширины                         подрамника      Для книг, брошюр и тетрадей указывается количество листов  </vt:lpstr>
      <vt:lpstr>Презентация PowerPoint</vt:lpstr>
      <vt:lpstr>   Порядок нанесения номеров на предметы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ФОНДЫ ШКОЛЬНОГО МУЗЕЯ</dc:title>
  <dc:creator>Евгения</dc:creator>
  <cp:lastModifiedBy>User1-5</cp:lastModifiedBy>
  <cp:revision>69</cp:revision>
  <dcterms:created xsi:type="dcterms:W3CDTF">2013-04-10T10:42:00Z</dcterms:created>
  <dcterms:modified xsi:type="dcterms:W3CDTF">2020-03-11T10:45:15Z</dcterms:modified>
</cp:coreProperties>
</file>