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4" r:id="rId2"/>
    <p:sldId id="386" r:id="rId3"/>
    <p:sldId id="383" r:id="rId4"/>
    <p:sldId id="352" r:id="rId5"/>
    <p:sldId id="385" r:id="rId6"/>
    <p:sldId id="387" r:id="rId7"/>
    <p:sldId id="389" r:id="rId8"/>
    <p:sldId id="388" r:id="rId9"/>
    <p:sldId id="392" r:id="rId10"/>
    <p:sldId id="391" r:id="rId11"/>
    <p:sldId id="310" r:id="rId12"/>
    <p:sldId id="394" r:id="rId13"/>
  </p:sldIdLst>
  <p:sldSz cx="9144000" cy="6858000" type="screen4x3"/>
  <p:notesSz cx="6858000" cy="9144000"/>
  <p:custDataLst>
    <p:tags r:id="rId1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3F75"/>
    <a:srgbClr val="E7F4FF"/>
    <a:srgbClr val="DDF0FF"/>
    <a:srgbClr val="FFFFFF"/>
    <a:srgbClr val="FFFF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647" autoAdjust="0"/>
    <p:restoredTop sz="94660"/>
  </p:normalViewPr>
  <p:slideViewPr>
    <p:cSldViewPr>
      <p:cViewPr varScale="1">
        <p:scale>
          <a:sx n="81" d="100"/>
          <a:sy n="81" d="100"/>
        </p:scale>
        <p:origin x="-97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C3B14B-D653-4844-94E4-CD8675D0D355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9FE3E-BA2A-4E17-865F-78373C334E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74680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002BB6E-C774-462A-BFF6-EEE9496E3AC0}" type="slidenum">
              <a:rPr lang="ru-RU" altLang="ru-RU">
                <a:latin typeface="Verdana" panose="020B0604030504040204" pitchFamily="34" charset="0"/>
              </a:rPr>
              <a:pPr/>
              <a:t>8</a:t>
            </a:fld>
            <a:endParaRPr lang="ru-RU" altLang="ru-RU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0720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hyperlink" Target="http://sun-shine-kz.ucoz.ru/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>
            <a:spLocks noChangeArrowheads="1"/>
          </p:cNvSpPr>
          <p:nvPr userDrawn="1"/>
        </p:nvSpPr>
        <p:spPr bwMode="auto">
          <a:xfrm>
            <a:off x="0" y="0"/>
            <a:ext cx="33083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©</a:t>
            </a:r>
            <a:r>
              <a:rPr lang="ru-RU" sz="1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Салиш С.С., 2014  </a:t>
            </a:r>
            <a:r>
              <a:rPr lang="en-US" sz="1200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http://sun-shine-kz.ucoz.ru/</a:t>
            </a:r>
            <a:r>
              <a:rPr lang="ru-RU" sz="1200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Рамка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4444"/>
            </a:avLst>
          </a:prstGeom>
          <a:gradFill flip="none" rotWithShape="1">
            <a:gsLst>
              <a:gs pos="9000">
                <a:srgbClr val="FFC000"/>
              </a:gs>
              <a:gs pos="42000">
                <a:srgbClr val="00B0F0"/>
              </a:gs>
              <a:gs pos="72000">
                <a:srgbClr val="3366FF"/>
              </a:gs>
            </a:gsLst>
            <a:lin ang="16200000" scaled="1"/>
            <a:tileRect/>
          </a:gra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404664"/>
            <a:ext cx="8363272" cy="1084388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ru-RU" altLang="ru-RU" sz="2800" i="0" dirty="0" smtClean="0">
                <a:solidFill>
                  <a:srgbClr val="1909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 i="0" dirty="0" smtClean="0">
                <a:solidFill>
                  <a:srgbClr val="1909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i="0" dirty="0" smtClean="0">
                <a:solidFill>
                  <a:srgbClr val="1909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 i="0" dirty="0" smtClean="0">
                <a:solidFill>
                  <a:srgbClr val="1909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200" b="1" i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униципальный Фестиваль методических идей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«Презентация опыта работы по организации проектной деятельности»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en-US" altLang="ru-RU" sz="2800" i="0" dirty="0">
              <a:solidFill>
                <a:srgbClr val="1909E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357158" y="1643051"/>
            <a:ext cx="4643470" cy="3500461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endParaRPr lang="ru-RU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Педагогический проект 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«Мир подвижных развивающих игр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VAY TOY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8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 опыта работы</a:t>
            </a:r>
          </a:p>
          <a:p>
            <a:pPr marL="0" indent="0" algn="ctr"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МБДОУ «Детский сад №2» </a:t>
            </a:r>
          </a:p>
          <a:p>
            <a:pPr marL="0" indent="0" algn="ctr">
              <a:buNone/>
            </a:pP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gray">
          <a:xfrm>
            <a:off x="5000628" y="4786322"/>
            <a:ext cx="3459804" cy="128588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altLang="ru-RU" dirty="0" smtClean="0">
              <a:solidFill>
                <a:srgbClr val="1909E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altLang="ru-RU" dirty="0" smtClean="0">
                <a:solidFill>
                  <a:srgbClr val="1909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 проекта: </a:t>
            </a:r>
          </a:p>
          <a:p>
            <a:pPr algn="r"/>
            <a:r>
              <a:rPr lang="ru-RU" altLang="ru-RU" dirty="0" smtClean="0">
                <a:solidFill>
                  <a:srgbClr val="1909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Дронова  Анна Владимировна 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gray">
          <a:xfrm>
            <a:off x="2357422" y="6143644"/>
            <a:ext cx="3214710" cy="21431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dirty="0" smtClean="0">
                <a:solidFill>
                  <a:srgbClr val="1909E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Лиски</a:t>
            </a:r>
            <a:endParaRPr lang="en-US" alt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578" name="Picture 2" descr="https://eks33.ru/assets/muksmallzo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1556572"/>
            <a:ext cx="3614721" cy="3482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29979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07157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Игра «Форма, цвет, размер»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429256" y="1071546"/>
            <a:ext cx="30003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«Найди место фигуре»</a:t>
            </a:r>
            <a:endParaRPr lang="ru-RU" sz="2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14415" y="1285860"/>
            <a:ext cx="30718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rgbClr val="0000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«Цветные мешочки»</a:t>
            </a:r>
            <a:endParaRPr lang="ru-RU" altLang="ru-RU" sz="2000" b="1" dirty="0">
              <a:solidFill>
                <a:srgbClr val="0000D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500694" y="3786190"/>
            <a:ext cx="32147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«Веселое путешествие»</a:t>
            </a:r>
            <a:endParaRPr lang="ru-RU" sz="2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F:\DCIM\100CANON\IMG_2451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1500174"/>
            <a:ext cx="3357586" cy="2239484"/>
          </a:xfrm>
          <a:prstGeom prst="rect">
            <a:avLst/>
          </a:prstGeom>
          <a:noFill/>
        </p:spPr>
      </p:pic>
      <p:pic>
        <p:nvPicPr>
          <p:cNvPr id="1027" name="Picture 3" descr="F:\DCIM\100CANON\IMG_2487 -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2000240"/>
            <a:ext cx="4357718" cy="3754342"/>
          </a:xfrm>
          <a:prstGeom prst="rect">
            <a:avLst/>
          </a:prstGeom>
          <a:noFill/>
        </p:spPr>
      </p:pic>
      <p:pic>
        <p:nvPicPr>
          <p:cNvPr id="1029" name="Picture 5" descr="C:\Users\ADMIN\Desktop\Вай той научно практич\Вай той\DSCF6540 - копия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4214818"/>
            <a:ext cx="3019411" cy="22645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46472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323529" y="428625"/>
            <a:ext cx="8606160" cy="714375"/>
          </a:xfrm>
        </p:spPr>
        <p:txBody>
          <a:bodyPr>
            <a:normAutofit fontScale="90000"/>
          </a:bodyPr>
          <a:lstStyle/>
          <a:p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Напольная развивающая игра «Логика»  </a:t>
            </a:r>
          </a:p>
        </p:txBody>
      </p:sp>
      <p:sp>
        <p:nvSpPr>
          <p:cNvPr id="19459" name="Прямоугольник 4"/>
          <p:cNvSpPr>
            <a:spLocks noChangeArrowheads="1"/>
          </p:cNvSpPr>
          <p:nvPr/>
        </p:nvSpPr>
        <p:spPr bwMode="auto">
          <a:xfrm>
            <a:off x="428596" y="1571625"/>
            <a:ext cx="4786343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 dirty="0" smtClean="0">
                <a:solidFill>
                  <a:srgbClr val="0000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</a:t>
            </a:r>
            <a:r>
              <a:rPr lang="ru-RU" altLang="ru-RU" sz="2400" b="1" dirty="0">
                <a:solidFill>
                  <a:srgbClr val="0000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использования </a:t>
            </a:r>
            <a:r>
              <a:rPr lang="ru-RU" altLang="ru-RU" sz="2400" b="1" dirty="0" smtClean="0">
                <a:solidFill>
                  <a:srgbClr val="0000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 – робота </a:t>
            </a:r>
            <a:r>
              <a:rPr lang="ru-RU" alt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«Умная пчела» </a:t>
            </a:r>
            <a:r>
              <a:rPr lang="ru-RU" altLang="ru-RU" sz="2400" b="1" dirty="0" smtClean="0">
                <a:solidFill>
                  <a:srgbClr val="0000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делают образовательный потенциал игр сложнее и разнообразнее</a:t>
            </a:r>
            <a:r>
              <a:rPr lang="ru-RU" alt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F:\DCIM\100CANON\IMG_2497 - коп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2285992"/>
            <a:ext cx="3714776" cy="3268288"/>
          </a:xfrm>
          <a:prstGeom prst="rect">
            <a:avLst/>
          </a:prstGeom>
          <a:noFill/>
        </p:spPr>
      </p:pic>
      <p:pic>
        <p:nvPicPr>
          <p:cNvPr id="4099" name="Picture 3" descr="F:\DCIM\100CANON\IMG_2593 - коп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643314"/>
            <a:ext cx="4090982" cy="27286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31965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Разработка новых вариантов игры</a:t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«Ну, попади! Медовое сражение» 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282" y="1357298"/>
            <a:ext cx="3571900" cy="2286016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sz="1800" b="1" dirty="0" smtClean="0">
                <a:solidFill>
                  <a:srgbClr val="0000FF"/>
                </a:solidFill>
              </a:rPr>
              <a:t>           </a:t>
            </a:r>
            <a:r>
              <a:rPr lang="ru-RU" sz="3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Солнца лучики сияют</a:t>
            </a:r>
            <a:r>
              <a:rPr lang="ru-RU" sz="3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Как раскрытая ладонь,</a:t>
            </a:r>
            <a:r>
              <a:rPr lang="ru-RU" sz="3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Пчелки улья заселяют,</a:t>
            </a:r>
            <a:r>
              <a:rPr lang="ru-RU" sz="3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Ты смотри их, друг, не тронь…</a:t>
            </a:r>
            <a:endParaRPr lang="ru-RU" sz="3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00034" y="2143116"/>
            <a:ext cx="28575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ADMIN\Desktop\Вай той научно практич\Фото по играм вай той\Результат\DSCF6293 - коп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2000240"/>
            <a:ext cx="4286280" cy="3032111"/>
          </a:xfrm>
          <a:prstGeom prst="rect">
            <a:avLst/>
          </a:prstGeom>
          <a:noFill/>
        </p:spPr>
      </p:pic>
      <p:pic>
        <p:nvPicPr>
          <p:cNvPr id="5123" name="Picture 3" descr="C:\Users\ADMIN\Desktop\Вай той научно практич\Фото по играм вай той\Результат\DSCN7646 -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857496"/>
            <a:ext cx="4357718" cy="3268289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928662" y="6072206"/>
            <a:ext cx="7143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«Подбери названия»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429256" y="1500174"/>
            <a:ext cx="2571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«Новоселье»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1046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Актуальность проекта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3971924" cy="4829196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Комплект напольных подвижных развивающих игр 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VAY TOY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»,</a:t>
            </a: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как набор настоящих игровых </a:t>
            </a:r>
            <a:r>
              <a:rPr lang="ru-RU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квестов</a:t>
            </a: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способствует развитию мыслительной активности, не умоляя при этом двигательный потенциал ребенка. </a:t>
            </a:r>
            <a:endParaRPr lang="ru-RU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ADMIN\Desktop\Вай той научно практич\Фото Вай той\DSCF6592 - коп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48" y="2000240"/>
            <a:ext cx="4476780" cy="33575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Задачи проекта</a:t>
            </a:r>
            <a:endParaRPr lang="ru-RU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500726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Образовательные:</a:t>
            </a:r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вызвать интерес к подвижным развивающим играм </a:t>
            </a:r>
            <a:r>
              <a:rPr lang="en-US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VAY TOY</a:t>
            </a: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lvl="0"/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совершенствовать начальные математические навыки; </a:t>
            </a:r>
          </a:p>
          <a:p>
            <a:pPr lvl="0"/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расширять знания об окружающем мире.  </a:t>
            </a:r>
          </a:p>
          <a:p>
            <a:pPr>
              <a:buNone/>
            </a:pP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Развивающие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развивать координацию движений, глазомер, меткость и ловкость;</a:t>
            </a:r>
          </a:p>
          <a:p>
            <a:pPr lvl="0"/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совершенствовать навыки счета в пределах 10, способствовать формированию мыслительных операций;</a:t>
            </a:r>
          </a:p>
          <a:p>
            <a:pPr lvl="0"/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способствовать развитию речи, памяти и внимания;</a:t>
            </a:r>
          </a:p>
          <a:p>
            <a:pPr lvl="0"/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содействовать развитию личностных качеств: активности, любознательности, самостоятельности.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/>
            <a:endParaRPr lang="ru-RU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Воспитательные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воспитывать доброжелательное отношение друг к другу;</a:t>
            </a:r>
          </a:p>
          <a:p>
            <a:pPr lvl="0"/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формировать навыки работы в команде, дружеского взаимодействия в детском социуме.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357158" y="357166"/>
            <a:ext cx="8501122" cy="1071570"/>
          </a:xfrm>
          <a:prstGeom prst="round2Diag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приемы</a:t>
            </a:r>
            <a:endParaRPr lang="ru-RU" sz="4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4214811" y="1571612"/>
            <a:ext cx="542016" cy="691129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3528" y="2276872"/>
            <a:ext cx="8568952" cy="417646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Словесные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Наглядные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Практические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ru-RU" dirty="0">
              <a:solidFill>
                <a:srgbClr val="C00000"/>
              </a:solidFill>
            </a:endParaRPr>
          </a:p>
          <a:p>
            <a:pPr algn="ctr"/>
            <a:endParaRPr lang="ru-RU" dirty="0" smtClean="0">
              <a:solidFill>
                <a:srgbClr val="C00000"/>
              </a:solidFill>
            </a:endParaRPr>
          </a:p>
          <a:p>
            <a:pPr algn="ctr"/>
            <a:endParaRPr lang="ru-RU" dirty="0">
              <a:solidFill>
                <a:srgbClr val="C00000"/>
              </a:solidFill>
            </a:endParaRPr>
          </a:p>
          <a:p>
            <a:pPr algn="ctr"/>
            <a:endParaRPr lang="ru-RU" dirty="0" smtClean="0">
              <a:solidFill>
                <a:srgbClr val="C00000"/>
              </a:solidFill>
            </a:endParaRPr>
          </a:p>
          <a:p>
            <a:pPr algn="ctr"/>
            <a:endParaRPr lang="ru-RU" dirty="0">
              <a:solidFill>
                <a:srgbClr val="C00000"/>
              </a:solidFill>
            </a:endParaRPr>
          </a:p>
          <a:p>
            <a:pPr algn="ctr"/>
            <a:endParaRPr lang="ru-RU" dirty="0" smtClean="0">
              <a:solidFill>
                <a:srgbClr val="C00000"/>
              </a:solidFill>
            </a:endParaRPr>
          </a:p>
          <a:p>
            <a:pPr algn="ctr"/>
            <a:endParaRPr lang="ru-RU" dirty="0">
              <a:solidFill>
                <a:srgbClr val="C00000"/>
              </a:solidFill>
            </a:endParaRPr>
          </a:p>
          <a:p>
            <a:pPr algn="ctr"/>
            <a:endParaRPr lang="ru-RU" dirty="0" smtClean="0">
              <a:solidFill>
                <a:srgbClr val="C00000"/>
              </a:solidFill>
            </a:endParaRPr>
          </a:p>
          <a:p>
            <a:pPr algn="ctr"/>
            <a:endParaRPr lang="ru-RU" dirty="0">
              <a:solidFill>
                <a:srgbClr val="C00000"/>
              </a:solidFill>
            </a:endParaRPr>
          </a:p>
          <a:p>
            <a:pPr algn="ctr"/>
            <a:endParaRPr lang="ru-RU" dirty="0" smtClean="0">
              <a:solidFill>
                <a:srgbClr val="C00000"/>
              </a:solidFill>
            </a:endParaRPr>
          </a:p>
          <a:p>
            <a:pPr algn="ctr"/>
            <a:endParaRPr lang="ru-RU" dirty="0">
              <a:solidFill>
                <a:srgbClr val="C00000"/>
              </a:solidFill>
            </a:endParaRPr>
          </a:p>
          <a:p>
            <a:pPr algn="ctr"/>
            <a:endParaRPr lang="ru-RU" dirty="0" smtClean="0">
              <a:solidFill>
                <a:srgbClr val="C00000"/>
              </a:solidFill>
            </a:endParaRPr>
          </a:p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00034" y="3143248"/>
            <a:ext cx="2643206" cy="321471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ru-RU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Объяснение педагогом правил игры</a:t>
            </a:r>
          </a:p>
          <a:p>
            <a:pPr algn="ctr"/>
            <a:endParaRPr lang="ru-RU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214678" y="3143248"/>
            <a:ext cx="2643206" cy="314327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3F75"/>
                </a:solidFill>
                <a:latin typeface="Times New Roman" pitchFamily="18" charset="0"/>
                <a:cs typeface="Times New Roman" pitchFamily="18" charset="0"/>
              </a:rPr>
              <a:t>Игровые поля, наборы геометрических фигур </a:t>
            </a:r>
          </a:p>
          <a:p>
            <a:pPr algn="ctr"/>
            <a:r>
              <a:rPr lang="ru-RU" sz="2000" b="1" dirty="0" smtClean="0">
                <a:solidFill>
                  <a:srgbClr val="003F75"/>
                </a:solidFill>
                <a:latin typeface="Times New Roman" pitchFamily="18" charset="0"/>
                <a:cs typeface="Times New Roman" pitchFamily="18" charset="0"/>
              </a:rPr>
              <a:t>(различных по цвету и размеру); мешочки с песком</a:t>
            </a:r>
            <a:endParaRPr lang="ru-RU" sz="2000" b="1" dirty="0">
              <a:solidFill>
                <a:srgbClr val="003F7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929322" y="3143248"/>
            <a:ext cx="2643206" cy="314327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3F75"/>
                </a:solidFill>
                <a:latin typeface="Times New Roman" pitchFamily="18" charset="0"/>
                <a:cs typeface="Times New Roman" pitchFamily="18" charset="0"/>
              </a:rPr>
              <a:t>Выполнение заданий в соответствии с правилами игры, творческая работа по составлению новых правил</a:t>
            </a:r>
            <a:endParaRPr lang="ru-RU" sz="2000" b="1" dirty="0">
              <a:solidFill>
                <a:srgbClr val="003F75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235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07157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Изучение передового педагогического опыта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628" y="2024524"/>
            <a:ext cx="32147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14415" y="1285860"/>
            <a:ext cx="30718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rgbClr val="0000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выездном семинаре</a:t>
            </a:r>
            <a:endParaRPr lang="ru-RU" altLang="ru-RU" sz="2400" b="1" dirty="0">
              <a:solidFill>
                <a:srgbClr val="0000D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857752" y="1142984"/>
            <a:ext cx="385765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«Сенсомоторные напольные игры, как форма организации совместной образовательной деятельности с детьми раннего и дошкольного возраста».</a:t>
            </a:r>
            <a:endParaRPr 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2liski.detkin-club.ru/images/news/dscn4357%20-%20%20_5a9edfef3296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7841" y="2285992"/>
            <a:ext cx="4223196" cy="3143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46472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19"/>
          <p:cNvGrpSpPr/>
          <p:nvPr/>
        </p:nvGrpSpPr>
        <p:grpSpPr>
          <a:xfrm>
            <a:off x="2500298" y="2214554"/>
            <a:ext cx="4379134" cy="4147115"/>
            <a:chOff x="1493753" y="781757"/>
            <a:chExt cx="6102583" cy="5611725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1907704" y="2799008"/>
              <a:ext cx="2664296" cy="3594474"/>
            </a:xfrm>
            <a:custGeom>
              <a:avLst/>
              <a:gdLst/>
              <a:ahLst/>
              <a:cxnLst/>
              <a:rect l="l" t="t" r="r" b="b"/>
              <a:pathLst>
                <a:path w="2664296" h="3594474">
                  <a:moveTo>
                    <a:pt x="1566096" y="0"/>
                  </a:moveTo>
                  <a:cubicBezTo>
                    <a:pt x="1953800" y="0"/>
                    <a:pt x="2268096" y="314296"/>
                    <a:pt x="2268096" y="702000"/>
                  </a:cubicBezTo>
                  <a:lnTo>
                    <a:pt x="2664296" y="702000"/>
                  </a:lnTo>
                  <a:lnTo>
                    <a:pt x="2664296" y="1342815"/>
                  </a:lnTo>
                  <a:cubicBezTo>
                    <a:pt x="2284882" y="1350831"/>
                    <a:pt x="1980296" y="1661381"/>
                    <a:pt x="1980296" y="2043070"/>
                  </a:cubicBezTo>
                  <a:cubicBezTo>
                    <a:pt x="1980296" y="2424760"/>
                    <a:pt x="2284882" y="2735309"/>
                    <a:pt x="2664296" y="2743326"/>
                  </a:cubicBezTo>
                  <a:lnTo>
                    <a:pt x="2664296" y="3162426"/>
                  </a:lnTo>
                  <a:lnTo>
                    <a:pt x="2664296" y="3222280"/>
                  </a:lnTo>
                  <a:lnTo>
                    <a:pt x="2664296" y="3594474"/>
                  </a:lnTo>
                  <a:lnTo>
                    <a:pt x="0" y="3594474"/>
                  </a:lnTo>
                  <a:lnTo>
                    <a:pt x="0" y="3162426"/>
                  </a:lnTo>
                  <a:lnTo>
                    <a:pt x="499556" y="3162426"/>
                  </a:lnTo>
                  <a:lnTo>
                    <a:pt x="499556" y="702000"/>
                  </a:lnTo>
                  <a:lnTo>
                    <a:pt x="864096" y="702000"/>
                  </a:lnTo>
                  <a:cubicBezTo>
                    <a:pt x="864096" y="314296"/>
                    <a:pt x="1178392" y="0"/>
                    <a:pt x="1566096" y="0"/>
                  </a:cubicBezTo>
                  <a:close/>
                </a:path>
              </a:pathLst>
            </a:custGeom>
            <a:ln>
              <a:solidFill>
                <a:schemeClr val="bg2">
                  <a:lumMod val="1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riblet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1493753" y="781757"/>
              <a:ext cx="3783017" cy="2706684"/>
            </a:xfrm>
            <a:custGeom>
              <a:avLst/>
              <a:gdLst/>
              <a:ahLst/>
              <a:cxnLst/>
              <a:rect l="l" t="t" r="r" b="b"/>
              <a:pathLst>
                <a:path w="3708256" h="2664296">
                  <a:moveTo>
                    <a:pt x="3024336" y="0"/>
                  </a:moveTo>
                  <a:lnTo>
                    <a:pt x="3024336" y="649895"/>
                  </a:lnTo>
                  <a:cubicBezTo>
                    <a:pt x="3403706" y="657913"/>
                    <a:pt x="3708256" y="968426"/>
                    <a:pt x="3708256" y="1350072"/>
                  </a:cubicBezTo>
                  <a:cubicBezTo>
                    <a:pt x="3708256" y="1731718"/>
                    <a:pt x="3403706" y="2042232"/>
                    <a:pt x="3024336" y="2050249"/>
                  </a:cubicBezTo>
                  <a:lnTo>
                    <a:pt x="3024336" y="2664296"/>
                  </a:lnTo>
                  <a:lnTo>
                    <a:pt x="2628136" y="2664296"/>
                  </a:lnTo>
                  <a:cubicBezTo>
                    <a:pt x="2628136" y="2276592"/>
                    <a:pt x="2313840" y="1962296"/>
                    <a:pt x="1926136" y="1962296"/>
                  </a:cubicBezTo>
                  <a:cubicBezTo>
                    <a:pt x="1538432" y="1962296"/>
                    <a:pt x="1224136" y="2276592"/>
                    <a:pt x="1224136" y="2664296"/>
                  </a:cubicBezTo>
                  <a:lnTo>
                    <a:pt x="0" y="2664296"/>
                  </a:lnTo>
                  <a:lnTo>
                    <a:pt x="864096" y="1903069"/>
                  </a:lnTo>
                  <a:lnTo>
                    <a:pt x="864096" y="828092"/>
                  </a:lnTo>
                  <a:lnTo>
                    <a:pt x="792089" y="828092"/>
                  </a:lnTo>
                  <a:cubicBezTo>
                    <a:pt x="752320" y="828092"/>
                    <a:pt x="720080" y="795852"/>
                    <a:pt x="720080" y="756083"/>
                  </a:cubicBezTo>
                  <a:lnTo>
                    <a:pt x="720080" y="468053"/>
                  </a:lnTo>
                  <a:cubicBezTo>
                    <a:pt x="720080" y="428284"/>
                    <a:pt x="752320" y="396044"/>
                    <a:pt x="792089" y="396044"/>
                  </a:cubicBezTo>
                  <a:lnTo>
                    <a:pt x="1800199" y="396044"/>
                  </a:lnTo>
                  <a:cubicBezTo>
                    <a:pt x="1839968" y="396044"/>
                    <a:pt x="1872208" y="428284"/>
                    <a:pt x="1872208" y="468053"/>
                  </a:cubicBezTo>
                  <a:lnTo>
                    <a:pt x="1872208" y="756083"/>
                  </a:lnTo>
                  <a:cubicBezTo>
                    <a:pt x="1872208" y="795852"/>
                    <a:pt x="1839968" y="828092"/>
                    <a:pt x="1800199" y="828092"/>
                  </a:cubicBezTo>
                  <a:lnTo>
                    <a:pt x="1728192" y="828092"/>
                  </a:lnTo>
                  <a:lnTo>
                    <a:pt x="1728192" y="1141841"/>
                  </a:lnTo>
                  <a:close/>
                </a:path>
              </a:pathLst>
            </a:custGeom>
            <a:solidFill>
              <a:srgbClr val="FFC000"/>
            </a:solidFill>
            <a:ln>
              <a:solidFill>
                <a:schemeClr val="bg2">
                  <a:lumMod val="1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riblet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"/>
            <p:cNvSpPr/>
            <p:nvPr/>
          </p:nvSpPr>
          <p:spPr>
            <a:xfrm flipH="1">
              <a:off x="3888000" y="3501008"/>
              <a:ext cx="3348296" cy="2892474"/>
            </a:xfrm>
            <a:custGeom>
              <a:avLst/>
              <a:gdLst/>
              <a:ahLst/>
              <a:cxnLst/>
              <a:rect l="l" t="t" r="r" b="b"/>
              <a:pathLst>
                <a:path w="3348296" h="2892474">
                  <a:moveTo>
                    <a:pt x="2664296" y="0"/>
                  </a:moveTo>
                  <a:lnTo>
                    <a:pt x="2230426" y="0"/>
                  </a:lnTo>
                  <a:lnTo>
                    <a:pt x="2232248" y="18080"/>
                  </a:lnTo>
                  <a:cubicBezTo>
                    <a:pt x="2232248" y="405784"/>
                    <a:pt x="1917952" y="720080"/>
                    <a:pt x="1530248" y="720080"/>
                  </a:cubicBezTo>
                  <a:cubicBezTo>
                    <a:pt x="1142544" y="720080"/>
                    <a:pt x="828248" y="405784"/>
                    <a:pt x="828248" y="18080"/>
                  </a:cubicBezTo>
                  <a:cubicBezTo>
                    <a:pt x="828248" y="12022"/>
                    <a:pt x="828325" y="5981"/>
                    <a:pt x="830071" y="0"/>
                  </a:cubicBezTo>
                  <a:lnTo>
                    <a:pt x="499556" y="0"/>
                  </a:lnTo>
                  <a:lnTo>
                    <a:pt x="499556" y="2460426"/>
                  </a:lnTo>
                  <a:lnTo>
                    <a:pt x="0" y="2460426"/>
                  </a:lnTo>
                  <a:lnTo>
                    <a:pt x="0" y="2892474"/>
                  </a:lnTo>
                  <a:lnTo>
                    <a:pt x="2664296" y="2892474"/>
                  </a:lnTo>
                  <a:lnTo>
                    <a:pt x="2664296" y="2520280"/>
                  </a:lnTo>
                  <a:lnTo>
                    <a:pt x="2664296" y="2460426"/>
                  </a:lnTo>
                  <a:lnTo>
                    <a:pt x="2664296" y="2041326"/>
                  </a:lnTo>
                  <a:cubicBezTo>
                    <a:pt x="3043710" y="2033309"/>
                    <a:pt x="3348296" y="1722760"/>
                    <a:pt x="3348296" y="1341070"/>
                  </a:cubicBezTo>
                  <a:cubicBezTo>
                    <a:pt x="3348296" y="959381"/>
                    <a:pt x="3043710" y="648831"/>
                    <a:pt x="2664296" y="640815"/>
                  </a:cubicBezTo>
                  <a:close/>
                </a:path>
              </a:pathLst>
            </a:custGeom>
            <a:solidFill>
              <a:srgbClr val="FFC000"/>
            </a:solidFill>
            <a:ln>
              <a:solidFill>
                <a:schemeClr val="bg2">
                  <a:lumMod val="1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riblet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ый треугольник 6"/>
            <p:cNvSpPr/>
            <p:nvPr/>
          </p:nvSpPr>
          <p:spPr>
            <a:xfrm>
              <a:off x="4572000" y="836712"/>
              <a:ext cx="3024336" cy="3384376"/>
            </a:xfrm>
            <a:custGeom>
              <a:avLst/>
              <a:gdLst/>
              <a:ahLst/>
              <a:cxnLst/>
              <a:rect l="l" t="t" r="r" b="b"/>
              <a:pathLst>
                <a:path w="3024336" h="3384376">
                  <a:moveTo>
                    <a:pt x="0" y="0"/>
                  </a:moveTo>
                  <a:lnTo>
                    <a:pt x="3024336" y="2664296"/>
                  </a:lnTo>
                  <a:lnTo>
                    <a:pt x="1834226" y="2664296"/>
                  </a:lnTo>
                  <a:cubicBezTo>
                    <a:pt x="1835972" y="2670277"/>
                    <a:pt x="1836048" y="2676318"/>
                    <a:pt x="1836048" y="2682376"/>
                  </a:cubicBezTo>
                  <a:cubicBezTo>
                    <a:pt x="1836048" y="3070080"/>
                    <a:pt x="1521752" y="3384376"/>
                    <a:pt x="1134048" y="3384376"/>
                  </a:cubicBezTo>
                  <a:cubicBezTo>
                    <a:pt x="746344" y="3384376"/>
                    <a:pt x="432048" y="3070080"/>
                    <a:pt x="432048" y="2682376"/>
                  </a:cubicBezTo>
                  <a:lnTo>
                    <a:pt x="433871" y="2664296"/>
                  </a:lnTo>
                  <a:lnTo>
                    <a:pt x="0" y="2664296"/>
                  </a:lnTo>
                  <a:lnTo>
                    <a:pt x="0" y="2050250"/>
                  </a:lnTo>
                  <a:cubicBezTo>
                    <a:pt x="379370" y="2042232"/>
                    <a:pt x="683920" y="1731718"/>
                    <a:pt x="683920" y="1350072"/>
                  </a:cubicBezTo>
                  <a:cubicBezTo>
                    <a:pt x="683920" y="968426"/>
                    <a:pt x="379370" y="657913"/>
                    <a:pt x="0" y="649895"/>
                  </a:cubicBezTo>
                  <a:close/>
                </a:path>
              </a:pathLst>
            </a:custGeom>
            <a:ln>
              <a:solidFill>
                <a:schemeClr val="bg2">
                  <a:lumMod val="1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riblet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357158" y="714356"/>
            <a:ext cx="84249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Используемые игры из комплекта развивающих игр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VAY TOY</a:t>
            </a:r>
            <a:endParaRPr lang="ru-RU" sz="28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886" y="2571744"/>
            <a:ext cx="2856791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«Форма, цвет, размер» </a:t>
            </a:r>
          </a:p>
          <a:p>
            <a:pPr marL="457200" indent="-457200">
              <a:buAutoNum type="arabicPeriod"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4429132"/>
            <a:ext cx="27479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endParaRPr lang="ru-RU" sz="2000" dirty="0">
              <a:solidFill>
                <a:srgbClr val="0000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86446" y="2000241"/>
            <a:ext cx="3165502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Белка и Стрелка. Космическое путешествие»</a:t>
            </a:r>
          </a:p>
          <a:p>
            <a:pPr algn="ctr"/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endParaRPr lang="ru-RU" sz="2000" dirty="0">
              <a:solidFill>
                <a:srgbClr val="0000FF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286512" y="4558175"/>
            <a:ext cx="26432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«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Ну, попади! Медовое сражение»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57158" y="4568056"/>
            <a:ext cx="24288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«Логика»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14282" y="2643182"/>
            <a:ext cx="22860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/>
            <a:r>
              <a:rPr lang="ru-RU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        </a:t>
            </a:r>
            <a:endParaRPr lang="ru-RU" altLang="ru-RU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8943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96944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проекта: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</a:t>
            </a:r>
            <a:endParaRPr lang="ru-RU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487682" y="1643050"/>
            <a:ext cx="7941969" cy="4715362"/>
            <a:chOff x="545" y="1488"/>
            <a:chExt cx="4737" cy="2671"/>
          </a:xfrm>
        </p:grpSpPr>
        <p:sp>
          <p:nvSpPr>
            <p:cNvPr id="5" name="AutoShape 3"/>
            <p:cNvSpPr>
              <a:spLocks noChangeArrowheads="1"/>
            </p:cNvSpPr>
            <p:nvPr/>
          </p:nvSpPr>
          <p:spPr bwMode="gray">
            <a:xfrm>
              <a:off x="1200" y="1488"/>
              <a:ext cx="3484" cy="1728"/>
            </a:xfrm>
            <a:prstGeom prst="upArrow">
              <a:avLst>
                <a:gd name="adj1" fmla="val 57824"/>
                <a:gd name="adj2" fmla="val 54398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0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" name="Text Box 5"/>
            <p:cNvSpPr txBox="1">
              <a:spLocks noChangeArrowheads="1"/>
            </p:cNvSpPr>
            <p:nvPr/>
          </p:nvSpPr>
          <p:spPr bwMode="gray">
            <a:xfrm>
              <a:off x="2011" y="1873"/>
              <a:ext cx="110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endParaRPr lang="en-US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545" y="2668"/>
              <a:ext cx="1100" cy="1365"/>
              <a:chOff x="545" y="2476"/>
              <a:chExt cx="1100" cy="1365"/>
            </a:xfrm>
          </p:grpSpPr>
          <p:grpSp>
            <p:nvGrpSpPr>
              <p:cNvPr id="8" name="Group 7"/>
              <p:cNvGrpSpPr>
                <a:grpSpLocks/>
              </p:cNvGrpSpPr>
              <p:nvPr/>
            </p:nvGrpSpPr>
            <p:grpSpPr bwMode="auto">
              <a:xfrm>
                <a:off x="545" y="2476"/>
                <a:ext cx="1100" cy="1293"/>
                <a:chOff x="582" y="1584"/>
                <a:chExt cx="1465" cy="1756"/>
              </a:xfrm>
            </p:grpSpPr>
            <p:grpSp>
              <p:nvGrpSpPr>
                <p:cNvPr id="9" name="Group 8"/>
                <p:cNvGrpSpPr>
                  <a:grpSpLocks/>
                </p:cNvGrpSpPr>
                <p:nvPr/>
              </p:nvGrpSpPr>
              <p:grpSpPr bwMode="auto">
                <a:xfrm>
                  <a:off x="766" y="1584"/>
                  <a:ext cx="1105" cy="1097"/>
                  <a:chOff x="2208" y="1920"/>
                  <a:chExt cx="1488" cy="1422"/>
                </a:xfrm>
              </p:grpSpPr>
              <p:sp>
                <p:nvSpPr>
                  <p:cNvPr id="32" name="Oval 9"/>
                  <p:cNvSpPr>
                    <a:spLocks noChangeArrowheads="1"/>
                  </p:cNvSpPr>
                  <p:nvPr/>
                </p:nvSpPr>
                <p:spPr bwMode="gray">
                  <a:xfrm>
                    <a:off x="2208" y="1920"/>
                    <a:ext cx="1488" cy="142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accent2"/>
                      </a:gs>
                      <a:gs pos="100000">
                        <a:schemeClr val="accent2">
                          <a:gamma/>
                          <a:shade val="63529"/>
                          <a:invGamma/>
                        </a:scheme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3" name="Freeform 10"/>
                  <p:cNvSpPr>
                    <a:spLocks/>
                  </p:cNvSpPr>
                  <p:nvPr/>
                </p:nvSpPr>
                <p:spPr bwMode="gray">
                  <a:xfrm>
                    <a:off x="2208" y="1948"/>
                    <a:ext cx="1296" cy="634"/>
                  </a:xfrm>
                  <a:custGeom>
                    <a:avLst/>
                    <a:gdLst>
                      <a:gd name="T0" fmla="*/ 1301 w 1321"/>
                      <a:gd name="T1" fmla="*/ 401 h 712"/>
                      <a:gd name="T2" fmla="*/ 1317 w 1321"/>
                      <a:gd name="T3" fmla="*/ 442 h 712"/>
                      <a:gd name="T4" fmla="*/ 1321 w 1321"/>
                      <a:gd name="T5" fmla="*/ 481 h 712"/>
                      <a:gd name="T6" fmla="*/ 1315 w 1321"/>
                      <a:gd name="T7" fmla="*/ 516 h 712"/>
                      <a:gd name="T8" fmla="*/ 1298 w 1321"/>
                      <a:gd name="T9" fmla="*/ 550 h 712"/>
                      <a:gd name="T10" fmla="*/ 1272 w 1321"/>
                      <a:gd name="T11" fmla="*/ 579 h 712"/>
                      <a:gd name="T12" fmla="*/ 1239 w 1321"/>
                      <a:gd name="T13" fmla="*/ 604 h 712"/>
                      <a:gd name="T14" fmla="*/ 1196 w 1321"/>
                      <a:gd name="T15" fmla="*/ 628 h 712"/>
                      <a:gd name="T16" fmla="*/ 1147 w 1321"/>
                      <a:gd name="T17" fmla="*/ 649 h 712"/>
                      <a:gd name="T18" fmla="*/ 1092 w 1321"/>
                      <a:gd name="T19" fmla="*/ 667 h 712"/>
                      <a:gd name="T20" fmla="*/ 1031 w 1321"/>
                      <a:gd name="T21" fmla="*/ 683 h 712"/>
                      <a:gd name="T22" fmla="*/ 967 w 1321"/>
                      <a:gd name="T23" fmla="*/ 694 h 712"/>
                      <a:gd name="T24" fmla="*/ 896 w 1321"/>
                      <a:gd name="T25" fmla="*/ 704 h 712"/>
                      <a:gd name="T26" fmla="*/ 824 w 1321"/>
                      <a:gd name="T27" fmla="*/ 710 h 712"/>
                      <a:gd name="T28" fmla="*/ 795 w 1321"/>
                      <a:gd name="T29" fmla="*/ 712 h 712"/>
                      <a:gd name="T30" fmla="*/ 476 w 1321"/>
                      <a:gd name="T31" fmla="*/ 712 h 712"/>
                      <a:gd name="T32" fmla="*/ 472 w 1321"/>
                      <a:gd name="T33" fmla="*/ 712 h 712"/>
                      <a:gd name="T34" fmla="*/ 409 w 1321"/>
                      <a:gd name="T35" fmla="*/ 708 h 712"/>
                      <a:gd name="T36" fmla="*/ 348 w 1321"/>
                      <a:gd name="T37" fmla="*/ 704 h 712"/>
                      <a:gd name="T38" fmla="*/ 290 w 1321"/>
                      <a:gd name="T39" fmla="*/ 696 h 712"/>
                      <a:gd name="T40" fmla="*/ 235 w 1321"/>
                      <a:gd name="T41" fmla="*/ 689 h 712"/>
                      <a:gd name="T42" fmla="*/ 186 w 1321"/>
                      <a:gd name="T43" fmla="*/ 677 h 712"/>
                      <a:gd name="T44" fmla="*/ 141 w 1321"/>
                      <a:gd name="T45" fmla="*/ 663 h 712"/>
                      <a:gd name="T46" fmla="*/ 102 w 1321"/>
                      <a:gd name="T47" fmla="*/ 648 h 712"/>
                      <a:gd name="T48" fmla="*/ 67 w 1321"/>
                      <a:gd name="T49" fmla="*/ 630 h 712"/>
                      <a:gd name="T50" fmla="*/ 39 w 1321"/>
                      <a:gd name="T51" fmla="*/ 608 h 712"/>
                      <a:gd name="T52" fmla="*/ 18 w 1321"/>
                      <a:gd name="T53" fmla="*/ 583 h 712"/>
                      <a:gd name="T54" fmla="*/ 6 w 1321"/>
                      <a:gd name="T55" fmla="*/ 554 h 712"/>
                      <a:gd name="T56" fmla="*/ 0 w 1321"/>
                      <a:gd name="T57" fmla="*/ 524 h 712"/>
                      <a:gd name="T58" fmla="*/ 0 w 1321"/>
                      <a:gd name="T59" fmla="*/ 520 h 712"/>
                      <a:gd name="T60" fmla="*/ 4 w 1321"/>
                      <a:gd name="T61" fmla="*/ 487 h 712"/>
                      <a:gd name="T62" fmla="*/ 16 w 1321"/>
                      <a:gd name="T63" fmla="*/ 446 h 712"/>
                      <a:gd name="T64" fmla="*/ 51 w 1321"/>
                      <a:gd name="T65" fmla="*/ 370 h 712"/>
                      <a:gd name="T66" fmla="*/ 94 w 1321"/>
                      <a:gd name="T67" fmla="*/ 299 h 712"/>
                      <a:gd name="T68" fmla="*/ 147 w 1321"/>
                      <a:gd name="T69" fmla="*/ 235 h 712"/>
                      <a:gd name="T70" fmla="*/ 204 w 1321"/>
                      <a:gd name="T71" fmla="*/ 176 h 712"/>
                      <a:gd name="T72" fmla="*/ 270 w 1321"/>
                      <a:gd name="T73" fmla="*/ 125 h 712"/>
                      <a:gd name="T74" fmla="*/ 341 w 1321"/>
                      <a:gd name="T75" fmla="*/ 82 h 712"/>
                      <a:gd name="T76" fmla="*/ 415 w 1321"/>
                      <a:gd name="T77" fmla="*/ 47 h 712"/>
                      <a:gd name="T78" fmla="*/ 497 w 1321"/>
                      <a:gd name="T79" fmla="*/ 21 h 712"/>
                      <a:gd name="T80" fmla="*/ 581 w 1321"/>
                      <a:gd name="T81" fmla="*/ 6 h 712"/>
                      <a:gd name="T82" fmla="*/ 667 w 1321"/>
                      <a:gd name="T83" fmla="*/ 0 h 712"/>
                      <a:gd name="T84" fmla="*/ 667 w 1321"/>
                      <a:gd name="T85" fmla="*/ 0 h 712"/>
                      <a:gd name="T86" fmla="*/ 759 w 1321"/>
                      <a:gd name="T87" fmla="*/ 6 h 712"/>
                      <a:gd name="T88" fmla="*/ 847 w 1321"/>
                      <a:gd name="T89" fmla="*/ 23 h 712"/>
                      <a:gd name="T90" fmla="*/ 932 w 1321"/>
                      <a:gd name="T91" fmla="*/ 53 h 712"/>
                      <a:gd name="T92" fmla="*/ 1010 w 1321"/>
                      <a:gd name="T93" fmla="*/ 90 h 712"/>
                      <a:gd name="T94" fmla="*/ 1082 w 1321"/>
                      <a:gd name="T95" fmla="*/ 137 h 712"/>
                      <a:gd name="T96" fmla="*/ 1149 w 1321"/>
                      <a:gd name="T97" fmla="*/ 194 h 712"/>
                      <a:gd name="T98" fmla="*/ 1208 w 1321"/>
                      <a:gd name="T99" fmla="*/ 256 h 712"/>
                      <a:gd name="T100" fmla="*/ 1258 w 1321"/>
                      <a:gd name="T101" fmla="*/ 325 h 712"/>
                      <a:gd name="T102" fmla="*/ 1301 w 1321"/>
                      <a:gd name="T103" fmla="*/ 401 h 712"/>
                      <a:gd name="T104" fmla="*/ 1301 w 1321"/>
                      <a:gd name="T105" fmla="*/ 401 h 71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</a:cxnLst>
                    <a:rect l="0" t="0" r="r" b="b"/>
                    <a:pathLst>
                      <a:path w="1321" h="712">
                        <a:moveTo>
                          <a:pt x="1301" y="401"/>
                        </a:moveTo>
                        <a:lnTo>
                          <a:pt x="1317" y="442"/>
                        </a:lnTo>
                        <a:lnTo>
                          <a:pt x="1321" y="481"/>
                        </a:lnTo>
                        <a:lnTo>
                          <a:pt x="1315" y="516"/>
                        </a:lnTo>
                        <a:lnTo>
                          <a:pt x="1298" y="550"/>
                        </a:lnTo>
                        <a:lnTo>
                          <a:pt x="1272" y="579"/>
                        </a:lnTo>
                        <a:lnTo>
                          <a:pt x="1239" y="604"/>
                        </a:lnTo>
                        <a:lnTo>
                          <a:pt x="1196" y="628"/>
                        </a:lnTo>
                        <a:lnTo>
                          <a:pt x="1147" y="649"/>
                        </a:lnTo>
                        <a:lnTo>
                          <a:pt x="1092" y="667"/>
                        </a:lnTo>
                        <a:lnTo>
                          <a:pt x="1031" y="683"/>
                        </a:lnTo>
                        <a:lnTo>
                          <a:pt x="967" y="694"/>
                        </a:lnTo>
                        <a:lnTo>
                          <a:pt x="896" y="704"/>
                        </a:lnTo>
                        <a:lnTo>
                          <a:pt x="824" y="710"/>
                        </a:lnTo>
                        <a:lnTo>
                          <a:pt x="795" y="712"/>
                        </a:lnTo>
                        <a:lnTo>
                          <a:pt x="476" y="712"/>
                        </a:lnTo>
                        <a:lnTo>
                          <a:pt x="472" y="712"/>
                        </a:lnTo>
                        <a:lnTo>
                          <a:pt x="409" y="708"/>
                        </a:lnTo>
                        <a:lnTo>
                          <a:pt x="348" y="704"/>
                        </a:lnTo>
                        <a:lnTo>
                          <a:pt x="290" y="696"/>
                        </a:lnTo>
                        <a:lnTo>
                          <a:pt x="235" y="689"/>
                        </a:lnTo>
                        <a:lnTo>
                          <a:pt x="186" y="677"/>
                        </a:lnTo>
                        <a:lnTo>
                          <a:pt x="141" y="663"/>
                        </a:lnTo>
                        <a:lnTo>
                          <a:pt x="102" y="648"/>
                        </a:lnTo>
                        <a:lnTo>
                          <a:pt x="67" y="630"/>
                        </a:lnTo>
                        <a:lnTo>
                          <a:pt x="39" y="608"/>
                        </a:lnTo>
                        <a:lnTo>
                          <a:pt x="18" y="583"/>
                        </a:lnTo>
                        <a:lnTo>
                          <a:pt x="6" y="554"/>
                        </a:lnTo>
                        <a:lnTo>
                          <a:pt x="0" y="524"/>
                        </a:lnTo>
                        <a:lnTo>
                          <a:pt x="0" y="520"/>
                        </a:lnTo>
                        <a:lnTo>
                          <a:pt x="4" y="487"/>
                        </a:lnTo>
                        <a:lnTo>
                          <a:pt x="16" y="446"/>
                        </a:lnTo>
                        <a:lnTo>
                          <a:pt x="51" y="370"/>
                        </a:lnTo>
                        <a:lnTo>
                          <a:pt x="94" y="299"/>
                        </a:lnTo>
                        <a:lnTo>
                          <a:pt x="147" y="235"/>
                        </a:lnTo>
                        <a:lnTo>
                          <a:pt x="204" y="176"/>
                        </a:lnTo>
                        <a:lnTo>
                          <a:pt x="270" y="125"/>
                        </a:lnTo>
                        <a:lnTo>
                          <a:pt x="341" y="82"/>
                        </a:lnTo>
                        <a:lnTo>
                          <a:pt x="415" y="47"/>
                        </a:lnTo>
                        <a:lnTo>
                          <a:pt x="497" y="21"/>
                        </a:lnTo>
                        <a:lnTo>
                          <a:pt x="581" y="6"/>
                        </a:lnTo>
                        <a:lnTo>
                          <a:pt x="667" y="0"/>
                        </a:lnTo>
                        <a:lnTo>
                          <a:pt x="667" y="0"/>
                        </a:lnTo>
                        <a:lnTo>
                          <a:pt x="759" y="6"/>
                        </a:lnTo>
                        <a:lnTo>
                          <a:pt x="847" y="23"/>
                        </a:lnTo>
                        <a:lnTo>
                          <a:pt x="932" y="53"/>
                        </a:lnTo>
                        <a:lnTo>
                          <a:pt x="1010" y="90"/>
                        </a:lnTo>
                        <a:lnTo>
                          <a:pt x="1082" y="137"/>
                        </a:lnTo>
                        <a:lnTo>
                          <a:pt x="1149" y="194"/>
                        </a:lnTo>
                        <a:lnTo>
                          <a:pt x="1208" y="256"/>
                        </a:lnTo>
                        <a:lnTo>
                          <a:pt x="1258" y="325"/>
                        </a:lnTo>
                        <a:lnTo>
                          <a:pt x="1301" y="401"/>
                        </a:lnTo>
                        <a:lnTo>
                          <a:pt x="1301" y="401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FFFFFF"/>
                      </a:gs>
                      <a:gs pos="100000">
                        <a:schemeClr val="accent2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0">
                        <a:solidFill>
                          <a:srgbClr val="BBF6EE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31" name="Text Box 11"/>
                <p:cNvSpPr txBox="1">
                  <a:spLocks noChangeArrowheads="1"/>
                </p:cNvSpPr>
                <p:nvPr/>
              </p:nvSpPr>
              <p:spPr bwMode="gray">
                <a:xfrm>
                  <a:off x="582" y="3003"/>
                  <a:ext cx="1465" cy="33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algn="ctr" eaLnBrk="0" hangingPunct="0"/>
                  <a:r>
                    <a:rPr lang="ru-RU" altLang="ru-RU" sz="1100" b="1" dirty="0" smtClean="0">
                      <a:solidFill>
                        <a:srgbClr val="FFFF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</a:rPr>
                    <a:t>Генетически </a:t>
                  </a:r>
                  <a:r>
                    <a:rPr lang="ru-RU" altLang="ru-RU" sz="1100" b="1" dirty="0" err="1" smtClean="0">
                      <a:solidFill>
                        <a:srgbClr val="FFFF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</a:rPr>
                    <a:t>обусдловленность</a:t>
                  </a:r>
                  <a:endParaRPr lang="en-US" altLang="ru-RU" sz="1100" b="1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endParaRPr>
                </a:p>
              </p:txBody>
            </p:sp>
          </p:grpSp>
          <p:sp>
            <p:nvSpPr>
              <p:cNvPr id="29" name="Oval 12"/>
              <p:cNvSpPr>
                <a:spLocks noChangeArrowheads="1"/>
              </p:cNvSpPr>
              <p:nvPr/>
            </p:nvSpPr>
            <p:spPr bwMode="gray">
              <a:xfrm>
                <a:off x="545" y="3300"/>
                <a:ext cx="1077" cy="541"/>
              </a:xfrm>
              <a:prstGeom prst="ellipse">
                <a:avLst/>
              </a:prstGeom>
              <a:gradFill rotWithShape="1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ru-RU" altLang="ru-RU" sz="2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Знакомство </a:t>
                </a:r>
              </a:p>
              <a:p>
                <a:pPr algn="ctr"/>
                <a:r>
                  <a:rPr lang="ru-RU" altLang="ru-RU" sz="2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 играми</a:t>
                </a:r>
              </a:p>
            </p:txBody>
          </p:sp>
        </p:grpSp>
        <p:grpSp>
          <p:nvGrpSpPr>
            <p:cNvPr id="10" name="Group 13"/>
            <p:cNvGrpSpPr>
              <a:grpSpLocks/>
            </p:cNvGrpSpPr>
            <p:nvPr/>
          </p:nvGrpSpPr>
          <p:grpSpPr bwMode="auto">
            <a:xfrm>
              <a:off x="1800" y="2668"/>
              <a:ext cx="1014" cy="1304"/>
              <a:chOff x="1800" y="2476"/>
              <a:chExt cx="1014" cy="1304"/>
            </a:xfrm>
          </p:grpSpPr>
          <p:grpSp>
            <p:nvGrpSpPr>
              <p:cNvPr id="11" name="Group 14"/>
              <p:cNvGrpSpPr>
                <a:grpSpLocks/>
              </p:cNvGrpSpPr>
              <p:nvPr/>
            </p:nvGrpSpPr>
            <p:grpSpPr bwMode="auto">
              <a:xfrm>
                <a:off x="1885" y="2476"/>
                <a:ext cx="850" cy="808"/>
                <a:chOff x="2208" y="1920"/>
                <a:chExt cx="1488" cy="1417"/>
              </a:xfrm>
            </p:grpSpPr>
            <p:sp>
              <p:nvSpPr>
                <p:cNvPr id="26" name="Oval 15"/>
                <p:cNvSpPr>
                  <a:spLocks noChangeArrowheads="1"/>
                </p:cNvSpPr>
                <p:nvPr/>
              </p:nvSpPr>
              <p:spPr bwMode="gray">
                <a:xfrm>
                  <a:off x="2274" y="1920"/>
                  <a:ext cx="1422" cy="141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hlink">
                        <a:gamma/>
                        <a:shade val="51373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sy="50000" kx="-2453608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7" name="Freeform 16"/>
                <p:cNvSpPr>
                  <a:spLocks/>
                </p:cNvSpPr>
                <p:nvPr/>
              </p:nvSpPr>
              <p:spPr bwMode="gray">
                <a:xfrm>
                  <a:off x="2208" y="1948"/>
                  <a:ext cx="1296" cy="634"/>
                </a:xfrm>
                <a:custGeom>
                  <a:avLst/>
                  <a:gdLst>
                    <a:gd name="T0" fmla="*/ 1301 w 1321"/>
                    <a:gd name="T1" fmla="*/ 401 h 712"/>
                    <a:gd name="T2" fmla="*/ 1317 w 1321"/>
                    <a:gd name="T3" fmla="*/ 442 h 712"/>
                    <a:gd name="T4" fmla="*/ 1321 w 1321"/>
                    <a:gd name="T5" fmla="*/ 481 h 712"/>
                    <a:gd name="T6" fmla="*/ 1315 w 1321"/>
                    <a:gd name="T7" fmla="*/ 516 h 712"/>
                    <a:gd name="T8" fmla="*/ 1298 w 1321"/>
                    <a:gd name="T9" fmla="*/ 550 h 712"/>
                    <a:gd name="T10" fmla="*/ 1272 w 1321"/>
                    <a:gd name="T11" fmla="*/ 579 h 712"/>
                    <a:gd name="T12" fmla="*/ 1239 w 1321"/>
                    <a:gd name="T13" fmla="*/ 604 h 712"/>
                    <a:gd name="T14" fmla="*/ 1196 w 1321"/>
                    <a:gd name="T15" fmla="*/ 628 h 712"/>
                    <a:gd name="T16" fmla="*/ 1147 w 1321"/>
                    <a:gd name="T17" fmla="*/ 649 h 712"/>
                    <a:gd name="T18" fmla="*/ 1092 w 1321"/>
                    <a:gd name="T19" fmla="*/ 667 h 712"/>
                    <a:gd name="T20" fmla="*/ 1031 w 1321"/>
                    <a:gd name="T21" fmla="*/ 683 h 712"/>
                    <a:gd name="T22" fmla="*/ 967 w 1321"/>
                    <a:gd name="T23" fmla="*/ 694 h 712"/>
                    <a:gd name="T24" fmla="*/ 896 w 1321"/>
                    <a:gd name="T25" fmla="*/ 704 h 712"/>
                    <a:gd name="T26" fmla="*/ 824 w 1321"/>
                    <a:gd name="T27" fmla="*/ 710 h 712"/>
                    <a:gd name="T28" fmla="*/ 795 w 1321"/>
                    <a:gd name="T29" fmla="*/ 712 h 712"/>
                    <a:gd name="T30" fmla="*/ 476 w 1321"/>
                    <a:gd name="T31" fmla="*/ 712 h 712"/>
                    <a:gd name="T32" fmla="*/ 472 w 1321"/>
                    <a:gd name="T33" fmla="*/ 712 h 712"/>
                    <a:gd name="T34" fmla="*/ 409 w 1321"/>
                    <a:gd name="T35" fmla="*/ 708 h 712"/>
                    <a:gd name="T36" fmla="*/ 348 w 1321"/>
                    <a:gd name="T37" fmla="*/ 704 h 712"/>
                    <a:gd name="T38" fmla="*/ 290 w 1321"/>
                    <a:gd name="T39" fmla="*/ 696 h 712"/>
                    <a:gd name="T40" fmla="*/ 235 w 1321"/>
                    <a:gd name="T41" fmla="*/ 689 h 712"/>
                    <a:gd name="T42" fmla="*/ 186 w 1321"/>
                    <a:gd name="T43" fmla="*/ 677 h 712"/>
                    <a:gd name="T44" fmla="*/ 141 w 1321"/>
                    <a:gd name="T45" fmla="*/ 663 h 712"/>
                    <a:gd name="T46" fmla="*/ 102 w 1321"/>
                    <a:gd name="T47" fmla="*/ 648 h 712"/>
                    <a:gd name="T48" fmla="*/ 67 w 1321"/>
                    <a:gd name="T49" fmla="*/ 630 h 712"/>
                    <a:gd name="T50" fmla="*/ 39 w 1321"/>
                    <a:gd name="T51" fmla="*/ 608 h 712"/>
                    <a:gd name="T52" fmla="*/ 18 w 1321"/>
                    <a:gd name="T53" fmla="*/ 583 h 712"/>
                    <a:gd name="T54" fmla="*/ 6 w 1321"/>
                    <a:gd name="T55" fmla="*/ 554 h 712"/>
                    <a:gd name="T56" fmla="*/ 0 w 1321"/>
                    <a:gd name="T57" fmla="*/ 524 h 712"/>
                    <a:gd name="T58" fmla="*/ 0 w 1321"/>
                    <a:gd name="T59" fmla="*/ 520 h 712"/>
                    <a:gd name="T60" fmla="*/ 4 w 1321"/>
                    <a:gd name="T61" fmla="*/ 487 h 712"/>
                    <a:gd name="T62" fmla="*/ 16 w 1321"/>
                    <a:gd name="T63" fmla="*/ 446 h 712"/>
                    <a:gd name="T64" fmla="*/ 51 w 1321"/>
                    <a:gd name="T65" fmla="*/ 370 h 712"/>
                    <a:gd name="T66" fmla="*/ 94 w 1321"/>
                    <a:gd name="T67" fmla="*/ 299 h 712"/>
                    <a:gd name="T68" fmla="*/ 147 w 1321"/>
                    <a:gd name="T69" fmla="*/ 235 h 712"/>
                    <a:gd name="T70" fmla="*/ 204 w 1321"/>
                    <a:gd name="T71" fmla="*/ 176 h 712"/>
                    <a:gd name="T72" fmla="*/ 270 w 1321"/>
                    <a:gd name="T73" fmla="*/ 125 h 712"/>
                    <a:gd name="T74" fmla="*/ 341 w 1321"/>
                    <a:gd name="T75" fmla="*/ 82 h 712"/>
                    <a:gd name="T76" fmla="*/ 415 w 1321"/>
                    <a:gd name="T77" fmla="*/ 47 h 712"/>
                    <a:gd name="T78" fmla="*/ 497 w 1321"/>
                    <a:gd name="T79" fmla="*/ 21 h 712"/>
                    <a:gd name="T80" fmla="*/ 581 w 1321"/>
                    <a:gd name="T81" fmla="*/ 6 h 712"/>
                    <a:gd name="T82" fmla="*/ 667 w 1321"/>
                    <a:gd name="T83" fmla="*/ 0 h 712"/>
                    <a:gd name="T84" fmla="*/ 667 w 1321"/>
                    <a:gd name="T85" fmla="*/ 0 h 712"/>
                    <a:gd name="T86" fmla="*/ 759 w 1321"/>
                    <a:gd name="T87" fmla="*/ 6 h 712"/>
                    <a:gd name="T88" fmla="*/ 847 w 1321"/>
                    <a:gd name="T89" fmla="*/ 23 h 712"/>
                    <a:gd name="T90" fmla="*/ 932 w 1321"/>
                    <a:gd name="T91" fmla="*/ 53 h 712"/>
                    <a:gd name="T92" fmla="*/ 1010 w 1321"/>
                    <a:gd name="T93" fmla="*/ 90 h 712"/>
                    <a:gd name="T94" fmla="*/ 1082 w 1321"/>
                    <a:gd name="T95" fmla="*/ 137 h 712"/>
                    <a:gd name="T96" fmla="*/ 1149 w 1321"/>
                    <a:gd name="T97" fmla="*/ 194 h 712"/>
                    <a:gd name="T98" fmla="*/ 1208 w 1321"/>
                    <a:gd name="T99" fmla="*/ 256 h 712"/>
                    <a:gd name="T100" fmla="*/ 1258 w 1321"/>
                    <a:gd name="T101" fmla="*/ 325 h 712"/>
                    <a:gd name="T102" fmla="*/ 1301 w 1321"/>
                    <a:gd name="T103" fmla="*/ 401 h 712"/>
                    <a:gd name="T104" fmla="*/ 1301 w 1321"/>
                    <a:gd name="T105" fmla="*/ 401 h 7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hlink">
                        <a:gamma/>
                        <a:tint val="0"/>
                        <a:invGamma/>
                      </a:schemeClr>
                    </a:gs>
                    <a:gs pos="100000">
                      <a:schemeClr val="hlink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0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4" name="Text Box 17"/>
              <p:cNvSpPr txBox="1">
                <a:spLocks noChangeArrowheads="1"/>
              </p:cNvSpPr>
              <p:nvPr/>
            </p:nvSpPr>
            <p:spPr bwMode="gray">
              <a:xfrm>
                <a:off x="2079" y="2745"/>
                <a:ext cx="494" cy="4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 eaLnBrk="0" hangingPunct="0"/>
                <a:r>
                  <a:rPr lang="ru-RU" altLang="ru-RU" sz="4000" b="1" dirty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2</a:t>
                </a:r>
                <a:endParaRPr lang="en-US" altLang="ru-RU" sz="40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  <p:sp>
            <p:nvSpPr>
              <p:cNvPr id="25" name="Oval 18"/>
              <p:cNvSpPr>
                <a:spLocks noChangeArrowheads="1"/>
              </p:cNvSpPr>
              <p:nvPr/>
            </p:nvSpPr>
            <p:spPr bwMode="gray">
              <a:xfrm>
                <a:off x="1800" y="3389"/>
                <a:ext cx="1014" cy="391"/>
              </a:xfrm>
              <a:prstGeom prst="ellipse">
                <a:avLst/>
              </a:prstGeom>
              <a:gradFill rotWithShape="1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ru-RU" altLang="ru-RU" sz="2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Свободное </a:t>
                </a:r>
              </a:p>
              <a:p>
                <a:pPr algn="ctr"/>
                <a:r>
                  <a:rPr lang="ru-RU" altLang="ru-RU" sz="2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владение правилами</a:t>
                </a:r>
              </a:p>
            </p:txBody>
          </p:sp>
        </p:grpSp>
        <p:grpSp>
          <p:nvGrpSpPr>
            <p:cNvPr id="12" name="Group 19"/>
            <p:cNvGrpSpPr>
              <a:grpSpLocks/>
            </p:cNvGrpSpPr>
            <p:nvPr/>
          </p:nvGrpSpPr>
          <p:grpSpPr bwMode="auto">
            <a:xfrm>
              <a:off x="3080" y="2640"/>
              <a:ext cx="1020" cy="1519"/>
              <a:chOff x="3080" y="2448"/>
              <a:chExt cx="1020" cy="1519"/>
            </a:xfrm>
          </p:grpSpPr>
          <p:grpSp>
            <p:nvGrpSpPr>
              <p:cNvPr id="14" name="Group 20"/>
              <p:cNvGrpSpPr>
                <a:grpSpLocks/>
              </p:cNvGrpSpPr>
              <p:nvPr/>
            </p:nvGrpSpPr>
            <p:grpSpPr bwMode="auto">
              <a:xfrm>
                <a:off x="3181" y="2448"/>
                <a:ext cx="850" cy="836"/>
                <a:chOff x="2208" y="1920"/>
                <a:chExt cx="1488" cy="1466"/>
              </a:xfrm>
            </p:grpSpPr>
            <p:sp>
              <p:nvSpPr>
                <p:cNvPr id="21" name="Oval 21"/>
                <p:cNvSpPr>
                  <a:spLocks noChangeArrowheads="1"/>
                </p:cNvSpPr>
                <p:nvPr/>
              </p:nvSpPr>
              <p:spPr bwMode="gray">
                <a:xfrm>
                  <a:off x="2208" y="1920"/>
                  <a:ext cx="1488" cy="1466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51373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sy="50000" kx="-2453608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" name="Freeform 22"/>
                <p:cNvSpPr>
                  <a:spLocks/>
                </p:cNvSpPr>
                <p:nvPr/>
              </p:nvSpPr>
              <p:spPr bwMode="gray">
                <a:xfrm>
                  <a:off x="2208" y="1948"/>
                  <a:ext cx="1296" cy="634"/>
                </a:xfrm>
                <a:custGeom>
                  <a:avLst/>
                  <a:gdLst>
                    <a:gd name="T0" fmla="*/ 1301 w 1321"/>
                    <a:gd name="T1" fmla="*/ 401 h 712"/>
                    <a:gd name="T2" fmla="*/ 1317 w 1321"/>
                    <a:gd name="T3" fmla="*/ 442 h 712"/>
                    <a:gd name="T4" fmla="*/ 1321 w 1321"/>
                    <a:gd name="T5" fmla="*/ 481 h 712"/>
                    <a:gd name="T6" fmla="*/ 1315 w 1321"/>
                    <a:gd name="T7" fmla="*/ 516 h 712"/>
                    <a:gd name="T8" fmla="*/ 1298 w 1321"/>
                    <a:gd name="T9" fmla="*/ 550 h 712"/>
                    <a:gd name="T10" fmla="*/ 1272 w 1321"/>
                    <a:gd name="T11" fmla="*/ 579 h 712"/>
                    <a:gd name="T12" fmla="*/ 1239 w 1321"/>
                    <a:gd name="T13" fmla="*/ 604 h 712"/>
                    <a:gd name="T14" fmla="*/ 1196 w 1321"/>
                    <a:gd name="T15" fmla="*/ 628 h 712"/>
                    <a:gd name="T16" fmla="*/ 1147 w 1321"/>
                    <a:gd name="T17" fmla="*/ 649 h 712"/>
                    <a:gd name="T18" fmla="*/ 1092 w 1321"/>
                    <a:gd name="T19" fmla="*/ 667 h 712"/>
                    <a:gd name="T20" fmla="*/ 1031 w 1321"/>
                    <a:gd name="T21" fmla="*/ 683 h 712"/>
                    <a:gd name="T22" fmla="*/ 967 w 1321"/>
                    <a:gd name="T23" fmla="*/ 694 h 712"/>
                    <a:gd name="T24" fmla="*/ 896 w 1321"/>
                    <a:gd name="T25" fmla="*/ 704 h 712"/>
                    <a:gd name="T26" fmla="*/ 824 w 1321"/>
                    <a:gd name="T27" fmla="*/ 710 h 712"/>
                    <a:gd name="T28" fmla="*/ 795 w 1321"/>
                    <a:gd name="T29" fmla="*/ 712 h 712"/>
                    <a:gd name="T30" fmla="*/ 476 w 1321"/>
                    <a:gd name="T31" fmla="*/ 712 h 712"/>
                    <a:gd name="T32" fmla="*/ 472 w 1321"/>
                    <a:gd name="T33" fmla="*/ 712 h 712"/>
                    <a:gd name="T34" fmla="*/ 409 w 1321"/>
                    <a:gd name="T35" fmla="*/ 708 h 712"/>
                    <a:gd name="T36" fmla="*/ 348 w 1321"/>
                    <a:gd name="T37" fmla="*/ 704 h 712"/>
                    <a:gd name="T38" fmla="*/ 290 w 1321"/>
                    <a:gd name="T39" fmla="*/ 696 h 712"/>
                    <a:gd name="T40" fmla="*/ 235 w 1321"/>
                    <a:gd name="T41" fmla="*/ 689 h 712"/>
                    <a:gd name="T42" fmla="*/ 186 w 1321"/>
                    <a:gd name="T43" fmla="*/ 677 h 712"/>
                    <a:gd name="T44" fmla="*/ 141 w 1321"/>
                    <a:gd name="T45" fmla="*/ 663 h 712"/>
                    <a:gd name="T46" fmla="*/ 102 w 1321"/>
                    <a:gd name="T47" fmla="*/ 648 h 712"/>
                    <a:gd name="T48" fmla="*/ 67 w 1321"/>
                    <a:gd name="T49" fmla="*/ 630 h 712"/>
                    <a:gd name="T50" fmla="*/ 39 w 1321"/>
                    <a:gd name="T51" fmla="*/ 608 h 712"/>
                    <a:gd name="T52" fmla="*/ 18 w 1321"/>
                    <a:gd name="T53" fmla="*/ 583 h 712"/>
                    <a:gd name="T54" fmla="*/ 6 w 1321"/>
                    <a:gd name="T55" fmla="*/ 554 h 712"/>
                    <a:gd name="T56" fmla="*/ 0 w 1321"/>
                    <a:gd name="T57" fmla="*/ 524 h 712"/>
                    <a:gd name="T58" fmla="*/ 0 w 1321"/>
                    <a:gd name="T59" fmla="*/ 520 h 712"/>
                    <a:gd name="T60" fmla="*/ 4 w 1321"/>
                    <a:gd name="T61" fmla="*/ 487 h 712"/>
                    <a:gd name="T62" fmla="*/ 16 w 1321"/>
                    <a:gd name="T63" fmla="*/ 446 h 712"/>
                    <a:gd name="T64" fmla="*/ 51 w 1321"/>
                    <a:gd name="T65" fmla="*/ 370 h 712"/>
                    <a:gd name="T66" fmla="*/ 94 w 1321"/>
                    <a:gd name="T67" fmla="*/ 299 h 712"/>
                    <a:gd name="T68" fmla="*/ 147 w 1321"/>
                    <a:gd name="T69" fmla="*/ 235 h 712"/>
                    <a:gd name="T70" fmla="*/ 204 w 1321"/>
                    <a:gd name="T71" fmla="*/ 176 h 712"/>
                    <a:gd name="T72" fmla="*/ 270 w 1321"/>
                    <a:gd name="T73" fmla="*/ 125 h 712"/>
                    <a:gd name="T74" fmla="*/ 341 w 1321"/>
                    <a:gd name="T75" fmla="*/ 82 h 712"/>
                    <a:gd name="T76" fmla="*/ 415 w 1321"/>
                    <a:gd name="T77" fmla="*/ 47 h 712"/>
                    <a:gd name="T78" fmla="*/ 497 w 1321"/>
                    <a:gd name="T79" fmla="*/ 21 h 712"/>
                    <a:gd name="T80" fmla="*/ 581 w 1321"/>
                    <a:gd name="T81" fmla="*/ 6 h 712"/>
                    <a:gd name="T82" fmla="*/ 667 w 1321"/>
                    <a:gd name="T83" fmla="*/ 0 h 712"/>
                    <a:gd name="T84" fmla="*/ 667 w 1321"/>
                    <a:gd name="T85" fmla="*/ 0 h 712"/>
                    <a:gd name="T86" fmla="*/ 759 w 1321"/>
                    <a:gd name="T87" fmla="*/ 6 h 712"/>
                    <a:gd name="T88" fmla="*/ 847 w 1321"/>
                    <a:gd name="T89" fmla="*/ 23 h 712"/>
                    <a:gd name="T90" fmla="*/ 932 w 1321"/>
                    <a:gd name="T91" fmla="*/ 53 h 712"/>
                    <a:gd name="T92" fmla="*/ 1010 w 1321"/>
                    <a:gd name="T93" fmla="*/ 90 h 712"/>
                    <a:gd name="T94" fmla="*/ 1082 w 1321"/>
                    <a:gd name="T95" fmla="*/ 137 h 712"/>
                    <a:gd name="T96" fmla="*/ 1149 w 1321"/>
                    <a:gd name="T97" fmla="*/ 194 h 712"/>
                    <a:gd name="T98" fmla="*/ 1208 w 1321"/>
                    <a:gd name="T99" fmla="*/ 256 h 712"/>
                    <a:gd name="T100" fmla="*/ 1258 w 1321"/>
                    <a:gd name="T101" fmla="*/ 325 h 712"/>
                    <a:gd name="T102" fmla="*/ 1301 w 1321"/>
                    <a:gd name="T103" fmla="*/ 401 h 712"/>
                    <a:gd name="T104" fmla="*/ 1301 w 1321"/>
                    <a:gd name="T105" fmla="*/ 401 h 7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>
                        <a:gamma/>
                        <a:tint val="0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0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9" name="Text Box 23"/>
              <p:cNvSpPr txBox="1">
                <a:spLocks noChangeArrowheads="1"/>
              </p:cNvSpPr>
              <p:nvPr/>
            </p:nvSpPr>
            <p:spPr bwMode="gray">
              <a:xfrm>
                <a:off x="3352" y="2753"/>
                <a:ext cx="493" cy="4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 eaLnBrk="0" hangingPunct="0"/>
                <a:r>
                  <a:rPr lang="ru-RU" altLang="ru-RU" sz="4000" b="1" dirty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3</a:t>
                </a:r>
                <a:endParaRPr lang="en-US" altLang="ru-RU" sz="40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  <p:sp>
            <p:nvSpPr>
              <p:cNvPr id="20" name="Oval 24"/>
              <p:cNvSpPr>
                <a:spLocks noChangeArrowheads="1"/>
              </p:cNvSpPr>
              <p:nvPr/>
            </p:nvSpPr>
            <p:spPr bwMode="gray">
              <a:xfrm>
                <a:off x="3080" y="3358"/>
                <a:ext cx="1020" cy="609"/>
              </a:xfrm>
              <a:prstGeom prst="ellipse">
                <a:avLst/>
              </a:prstGeom>
              <a:gradFill rotWithShape="1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ru-RU" altLang="ru-RU" sz="2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Творческие </a:t>
                </a:r>
              </a:p>
              <a:p>
                <a:pPr algn="ctr"/>
                <a:r>
                  <a:rPr lang="ru-RU" altLang="ru-RU" sz="2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задания,</a:t>
                </a:r>
              </a:p>
              <a:p>
                <a:pPr algn="ctr"/>
                <a:r>
                  <a:rPr lang="ru-RU" altLang="ru-RU" sz="2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игры</a:t>
                </a:r>
              </a:p>
            </p:txBody>
          </p:sp>
        </p:grpSp>
        <p:grpSp>
          <p:nvGrpSpPr>
            <p:cNvPr id="18" name="Group 25"/>
            <p:cNvGrpSpPr>
              <a:grpSpLocks/>
            </p:cNvGrpSpPr>
            <p:nvPr/>
          </p:nvGrpSpPr>
          <p:grpSpPr bwMode="auto">
            <a:xfrm>
              <a:off x="4287" y="2640"/>
              <a:ext cx="995" cy="1321"/>
              <a:chOff x="4287" y="2448"/>
              <a:chExt cx="995" cy="1321"/>
            </a:xfrm>
          </p:grpSpPr>
          <p:grpSp>
            <p:nvGrpSpPr>
              <p:cNvPr id="23" name="Group 26"/>
              <p:cNvGrpSpPr>
                <a:grpSpLocks/>
              </p:cNvGrpSpPr>
              <p:nvPr/>
            </p:nvGrpSpPr>
            <p:grpSpPr bwMode="auto">
              <a:xfrm>
                <a:off x="4338" y="2448"/>
                <a:ext cx="893" cy="836"/>
                <a:chOff x="2481" y="1488"/>
                <a:chExt cx="1072" cy="998"/>
              </a:xfrm>
            </p:grpSpPr>
            <p:grpSp>
              <p:nvGrpSpPr>
                <p:cNvPr id="28" name="Group 27"/>
                <p:cNvGrpSpPr>
                  <a:grpSpLocks/>
                </p:cNvGrpSpPr>
                <p:nvPr/>
              </p:nvGrpSpPr>
              <p:grpSpPr bwMode="auto">
                <a:xfrm>
                  <a:off x="2481" y="1488"/>
                  <a:ext cx="1072" cy="998"/>
                  <a:chOff x="2133" y="1920"/>
                  <a:chExt cx="1563" cy="1455"/>
                </a:xfrm>
              </p:grpSpPr>
              <p:sp>
                <p:nvSpPr>
                  <p:cNvPr id="16" name="Oval 28"/>
                  <p:cNvSpPr>
                    <a:spLocks noChangeArrowheads="1"/>
                  </p:cNvSpPr>
                  <p:nvPr/>
                </p:nvSpPr>
                <p:spPr bwMode="gray">
                  <a:xfrm>
                    <a:off x="2133" y="1920"/>
                    <a:ext cx="1563" cy="145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bg2">
                          <a:lumMod val="50000"/>
                        </a:schemeClr>
                      </a:gs>
                      <a:gs pos="100000">
                        <a:schemeClr val="folHlink">
                          <a:gamma/>
                          <a:shade val="24314"/>
                          <a:invGamma/>
                        </a:scheme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7" name="Freeform 29"/>
                  <p:cNvSpPr>
                    <a:spLocks/>
                  </p:cNvSpPr>
                  <p:nvPr/>
                </p:nvSpPr>
                <p:spPr bwMode="gray">
                  <a:xfrm>
                    <a:off x="2208" y="1948"/>
                    <a:ext cx="1296" cy="634"/>
                  </a:xfrm>
                  <a:custGeom>
                    <a:avLst/>
                    <a:gdLst>
                      <a:gd name="T0" fmla="*/ 1301 w 1321"/>
                      <a:gd name="T1" fmla="*/ 401 h 712"/>
                      <a:gd name="T2" fmla="*/ 1317 w 1321"/>
                      <a:gd name="T3" fmla="*/ 442 h 712"/>
                      <a:gd name="T4" fmla="*/ 1321 w 1321"/>
                      <a:gd name="T5" fmla="*/ 481 h 712"/>
                      <a:gd name="T6" fmla="*/ 1315 w 1321"/>
                      <a:gd name="T7" fmla="*/ 516 h 712"/>
                      <a:gd name="T8" fmla="*/ 1298 w 1321"/>
                      <a:gd name="T9" fmla="*/ 550 h 712"/>
                      <a:gd name="T10" fmla="*/ 1272 w 1321"/>
                      <a:gd name="T11" fmla="*/ 579 h 712"/>
                      <a:gd name="T12" fmla="*/ 1239 w 1321"/>
                      <a:gd name="T13" fmla="*/ 604 h 712"/>
                      <a:gd name="T14" fmla="*/ 1196 w 1321"/>
                      <a:gd name="T15" fmla="*/ 628 h 712"/>
                      <a:gd name="T16" fmla="*/ 1147 w 1321"/>
                      <a:gd name="T17" fmla="*/ 649 h 712"/>
                      <a:gd name="T18" fmla="*/ 1092 w 1321"/>
                      <a:gd name="T19" fmla="*/ 667 h 712"/>
                      <a:gd name="T20" fmla="*/ 1031 w 1321"/>
                      <a:gd name="T21" fmla="*/ 683 h 712"/>
                      <a:gd name="T22" fmla="*/ 967 w 1321"/>
                      <a:gd name="T23" fmla="*/ 694 h 712"/>
                      <a:gd name="T24" fmla="*/ 896 w 1321"/>
                      <a:gd name="T25" fmla="*/ 704 h 712"/>
                      <a:gd name="T26" fmla="*/ 824 w 1321"/>
                      <a:gd name="T27" fmla="*/ 710 h 712"/>
                      <a:gd name="T28" fmla="*/ 795 w 1321"/>
                      <a:gd name="T29" fmla="*/ 712 h 712"/>
                      <a:gd name="T30" fmla="*/ 476 w 1321"/>
                      <a:gd name="T31" fmla="*/ 712 h 712"/>
                      <a:gd name="T32" fmla="*/ 472 w 1321"/>
                      <a:gd name="T33" fmla="*/ 712 h 712"/>
                      <a:gd name="T34" fmla="*/ 409 w 1321"/>
                      <a:gd name="T35" fmla="*/ 708 h 712"/>
                      <a:gd name="T36" fmla="*/ 348 w 1321"/>
                      <a:gd name="T37" fmla="*/ 704 h 712"/>
                      <a:gd name="T38" fmla="*/ 290 w 1321"/>
                      <a:gd name="T39" fmla="*/ 696 h 712"/>
                      <a:gd name="T40" fmla="*/ 235 w 1321"/>
                      <a:gd name="T41" fmla="*/ 689 h 712"/>
                      <a:gd name="T42" fmla="*/ 186 w 1321"/>
                      <a:gd name="T43" fmla="*/ 677 h 712"/>
                      <a:gd name="T44" fmla="*/ 141 w 1321"/>
                      <a:gd name="T45" fmla="*/ 663 h 712"/>
                      <a:gd name="T46" fmla="*/ 102 w 1321"/>
                      <a:gd name="T47" fmla="*/ 648 h 712"/>
                      <a:gd name="T48" fmla="*/ 67 w 1321"/>
                      <a:gd name="T49" fmla="*/ 630 h 712"/>
                      <a:gd name="T50" fmla="*/ 39 w 1321"/>
                      <a:gd name="T51" fmla="*/ 608 h 712"/>
                      <a:gd name="T52" fmla="*/ 18 w 1321"/>
                      <a:gd name="T53" fmla="*/ 583 h 712"/>
                      <a:gd name="T54" fmla="*/ 6 w 1321"/>
                      <a:gd name="T55" fmla="*/ 554 h 712"/>
                      <a:gd name="T56" fmla="*/ 0 w 1321"/>
                      <a:gd name="T57" fmla="*/ 524 h 712"/>
                      <a:gd name="T58" fmla="*/ 0 w 1321"/>
                      <a:gd name="T59" fmla="*/ 520 h 712"/>
                      <a:gd name="T60" fmla="*/ 4 w 1321"/>
                      <a:gd name="T61" fmla="*/ 487 h 712"/>
                      <a:gd name="T62" fmla="*/ 16 w 1321"/>
                      <a:gd name="T63" fmla="*/ 446 h 712"/>
                      <a:gd name="T64" fmla="*/ 51 w 1321"/>
                      <a:gd name="T65" fmla="*/ 370 h 712"/>
                      <a:gd name="T66" fmla="*/ 94 w 1321"/>
                      <a:gd name="T67" fmla="*/ 299 h 712"/>
                      <a:gd name="T68" fmla="*/ 147 w 1321"/>
                      <a:gd name="T69" fmla="*/ 235 h 712"/>
                      <a:gd name="T70" fmla="*/ 204 w 1321"/>
                      <a:gd name="T71" fmla="*/ 176 h 712"/>
                      <a:gd name="T72" fmla="*/ 270 w 1321"/>
                      <a:gd name="T73" fmla="*/ 125 h 712"/>
                      <a:gd name="T74" fmla="*/ 341 w 1321"/>
                      <a:gd name="T75" fmla="*/ 82 h 712"/>
                      <a:gd name="T76" fmla="*/ 415 w 1321"/>
                      <a:gd name="T77" fmla="*/ 47 h 712"/>
                      <a:gd name="T78" fmla="*/ 497 w 1321"/>
                      <a:gd name="T79" fmla="*/ 21 h 712"/>
                      <a:gd name="T80" fmla="*/ 581 w 1321"/>
                      <a:gd name="T81" fmla="*/ 6 h 712"/>
                      <a:gd name="T82" fmla="*/ 667 w 1321"/>
                      <a:gd name="T83" fmla="*/ 0 h 712"/>
                      <a:gd name="T84" fmla="*/ 667 w 1321"/>
                      <a:gd name="T85" fmla="*/ 0 h 712"/>
                      <a:gd name="T86" fmla="*/ 759 w 1321"/>
                      <a:gd name="T87" fmla="*/ 6 h 712"/>
                      <a:gd name="T88" fmla="*/ 847 w 1321"/>
                      <a:gd name="T89" fmla="*/ 23 h 712"/>
                      <a:gd name="T90" fmla="*/ 932 w 1321"/>
                      <a:gd name="T91" fmla="*/ 53 h 712"/>
                      <a:gd name="T92" fmla="*/ 1010 w 1321"/>
                      <a:gd name="T93" fmla="*/ 90 h 712"/>
                      <a:gd name="T94" fmla="*/ 1082 w 1321"/>
                      <a:gd name="T95" fmla="*/ 137 h 712"/>
                      <a:gd name="T96" fmla="*/ 1149 w 1321"/>
                      <a:gd name="T97" fmla="*/ 194 h 712"/>
                      <a:gd name="T98" fmla="*/ 1208 w 1321"/>
                      <a:gd name="T99" fmla="*/ 256 h 712"/>
                      <a:gd name="T100" fmla="*/ 1258 w 1321"/>
                      <a:gd name="T101" fmla="*/ 325 h 712"/>
                      <a:gd name="T102" fmla="*/ 1301 w 1321"/>
                      <a:gd name="T103" fmla="*/ 401 h 712"/>
                      <a:gd name="T104" fmla="*/ 1301 w 1321"/>
                      <a:gd name="T105" fmla="*/ 401 h 71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</a:cxnLst>
                    <a:rect l="0" t="0" r="r" b="b"/>
                    <a:pathLst>
                      <a:path w="1321" h="712">
                        <a:moveTo>
                          <a:pt x="1301" y="401"/>
                        </a:moveTo>
                        <a:lnTo>
                          <a:pt x="1317" y="442"/>
                        </a:lnTo>
                        <a:lnTo>
                          <a:pt x="1321" y="481"/>
                        </a:lnTo>
                        <a:lnTo>
                          <a:pt x="1315" y="516"/>
                        </a:lnTo>
                        <a:lnTo>
                          <a:pt x="1298" y="550"/>
                        </a:lnTo>
                        <a:lnTo>
                          <a:pt x="1272" y="579"/>
                        </a:lnTo>
                        <a:lnTo>
                          <a:pt x="1239" y="604"/>
                        </a:lnTo>
                        <a:lnTo>
                          <a:pt x="1196" y="628"/>
                        </a:lnTo>
                        <a:lnTo>
                          <a:pt x="1147" y="649"/>
                        </a:lnTo>
                        <a:lnTo>
                          <a:pt x="1092" y="667"/>
                        </a:lnTo>
                        <a:lnTo>
                          <a:pt x="1031" y="683"/>
                        </a:lnTo>
                        <a:lnTo>
                          <a:pt x="967" y="694"/>
                        </a:lnTo>
                        <a:lnTo>
                          <a:pt x="896" y="704"/>
                        </a:lnTo>
                        <a:lnTo>
                          <a:pt x="824" y="710"/>
                        </a:lnTo>
                        <a:lnTo>
                          <a:pt x="795" y="712"/>
                        </a:lnTo>
                        <a:lnTo>
                          <a:pt x="476" y="712"/>
                        </a:lnTo>
                        <a:lnTo>
                          <a:pt x="472" y="712"/>
                        </a:lnTo>
                        <a:lnTo>
                          <a:pt x="409" y="708"/>
                        </a:lnTo>
                        <a:lnTo>
                          <a:pt x="348" y="704"/>
                        </a:lnTo>
                        <a:lnTo>
                          <a:pt x="290" y="696"/>
                        </a:lnTo>
                        <a:lnTo>
                          <a:pt x="235" y="689"/>
                        </a:lnTo>
                        <a:lnTo>
                          <a:pt x="186" y="677"/>
                        </a:lnTo>
                        <a:lnTo>
                          <a:pt x="141" y="663"/>
                        </a:lnTo>
                        <a:lnTo>
                          <a:pt x="102" y="648"/>
                        </a:lnTo>
                        <a:lnTo>
                          <a:pt x="67" y="630"/>
                        </a:lnTo>
                        <a:lnTo>
                          <a:pt x="39" y="608"/>
                        </a:lnTo>
                        <a:lnTo>
                          <a:pt x="18" y="583"/>
                        </a:lnTo>
                        <a:lnTo>
                          <a:pt x="6" y="554"/>
                        </a:lnTo>
                        <a:lnTo>
                          <a:pt x="0" y="524"/>
                        </a:lnTo>
                        <a:lnTo>
                          <a:pt x="0" y="520"/>
                        </a:lnTo>
                        <a:lnTo>
                          <a:pt x="4" y="487"/>
                        </a:lnTo>
                        <a:lnTo>
                          <a:pt x="16" y="446"/>
                        </a:lnTo>
                        <a:lnTo>
                          <a:pt x="51" y="370"/>
                        </a:lnTo>
                        <a:lnTo>
                          <a:pt x="94" y="299"/>
                        </a:lnTo>
                        <a:lnTo>
                          <a:pt x="147" y="235"/>
                        </a:lnTo>
                        <a:lnTo>
                          <a:pt x="204" y="176"/>
                        </a:lnTo>
                        <a:lnTo>
                          <a:pt x="270" y="125"/>
                        </a:lnTo>
                        <a:lnTo>
                          <a:pt x="341" y="82"/>
                        </a:lnTo>
                        <a:lnTo>
                          <a:pt x="415" y="47"/>
                        </a:lnTo>
                        <a:lnTo>
                          <a:pt x="497" y="21"/>
                        </a:lnTo>
                        <a:lnTo>
                          <a:pt x="581" y="6"/>
                        </a:lnTo>
                        <a:lnTo>
                          <a:pt x="667" y="0"/>
                        </a:lnTo>
                        <a:lnTo>
                          <a:pt x="667" y="0"/>
                        </a:lnTo>
                        <a:lnTo>
                          <a:pt x="759" y="6"/>
                        </a:lnTo>
                        <a:lnTo>
                          <a:pt x="847" y="23"/>
                        </a:lnTo>
                        <a:lnTo>
                          <a:pt x="932" y="53"/>
                        </a:lnTo>
                        <a:lnTo>
                          <a:pt x="1010" y="90"/>
                        </a:lnTo>
                        <a:lnTo>
                          <a:pt x="1082" y="137"/>
                        </a:lnTo>
                        <a:lnTo>
                          <a:pt x="1149" y="194"/>
                        </a:lnTo>
                        <a:lnTo>
                          <a:pt x="1208" y="256"/>
                        </a:lnTo>
                        <a:lnTo>
                          <a:pt x="1258" y="325"/>
                        </a:lnTo>
                        <a:lnTo>
                          <a:pt x="1301" y="401"/>
                        </a:lnTo>
                        <a:lnTo>
                          <a:pt x="1301" y="401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FFFFFF"/>
                      </a:gs>
                      <a:gs pos="100000">
                        <a:schemeClr val="folHlink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0">
                        <a:solidFill>
                          <a:srgbClr val="BBF6EE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15" name="Text Box 30"/>
                <p:cNvSpPr txBox="1">
                  <a:spLocks noChangeArrowheads="1"/>
                </p:cNvSpPr>
                <p:nvPr/>
              </p:nvSpPr>
              <p:spPr bwMode="gray">
                <a:xfrm>
                  <a:off x="2806" y="1864"/>
                  <a:ext cx="450" cy="4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algn="ctr" eaLnBrk="0" hangingPunct="0"/>
                  <a:r>
                    <a:rPr lang="ru-RU" altLang="ru-RU" sz="4000" b="1" dirty="0" smtClean="0">
                      <a:solidFill>
                        <a:srgbClr val="FFFFFF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</a:rPr>
                    <a:t>4</a:t>
                  </a:r>
                  <a:endParaRPr lang="en-US" altLang="ru-RU" sz="4000" b="1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endParaRPr>
                </a:p>
              </p:txBody>
            </p:sp>
          </p:grpSp>
          <p:sp>
            <p:nvSpPr>
              <p:cNvPr id="13" name="Oval 31"/>
              <p:cNvSpPr>
                <a:spLocks noChangeArrowheads="1"/>
              </p:cNvSpPr>
              <p:nvPr/>
            </p:nvSpPr>
            <p:spPr bwMode="gray">
              <a:xfrm>
                <a:off x="4287" y="3369"/>
                <a:ext cx="995" cy="400"/>
              </a:xfrm>
              <a:prstGeom prst="ellipse">
                <a:avLst/>
              </a:prstGeom>
              <a:gradFill rotWithShape="1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ru-RU" altLang="ru-RU" sz="2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Разработка новых </a:t>
                </a:r>
              </a:p>
              <a:p>
                <a:pPr algn="ctr"/>
                <a:r>
                  <a:rPr lang="ru-RU" altLang="ru-RU" sz="2000" b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вариантов игр</a:t>
                </a:r>
              </a:p>
            </p:txBody>
          </p:sp>
        </p:grpSp>
      </p:grpSp>
      <p:sp>
        <p:nvSpPr>
          <p:cNvPr id="34" name="Text Box 17"/>
          <p:cNvSpPr txBox="1">
            <a:spLocks noChangeArrowheads="1"/>
          </p:cNvSpPr>
          <p:nvPr/>
        </p:nvSpPr>
        <p:spPr bwMode="gray">
          <a:xfrm>
            <a:off x="944950" y="4220220"/>
            <a:ext cx="826549" cy="707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ru-RU" altLang="ru-RU" sz="4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en-US" altLang="ru-RU" sz="4000" b="1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6147" name="Picture 3" descr="C:\Users\ADMIN\Desktop\Вай той научно практич\Вай той\DSCF6439 - коп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214422"/>
            <a:ext cx="4071966" cy="2417149"/>
          </a:xfrm>
          <a:prstGeom prst="rect">
            <a:avLst/>
          </a:prstGeom>
          <a:noFill/>
        </p:spPr>
      </p:pic>
      <p:pic>
        <p:nvPicPr>
          <p:cNvPr id="6148" name="Picture 4" descr="C:\Users\ADMIN\Desktop\Вай той научно практич\Вай той\DSCF6452 - коп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1208359"/>
            <a:ext cx="2581270" cy="23622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542584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7" name="Прямоугольник 3"/>
          <p:cNvSpPr>
            <a:spLocks noChangeArrowheads="1"/>
          </p:cNvSpPr>
          <p:nvPr/>
        </p:nvSpPr>
        <p:spPr bwMode="auto">
          <a:xfrm>
            <a:off x="4429124" y="3286124"/>
            <a:ext cx="471487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 3" panose="05040102010807070707" pitchFamily="18" charset="2"/>
              <a:buNone/>
            </a:pPr>
            <a:r>
              <a:rPr lang="ru-RU" altLang="ru-RU" sz="2000" b="1" dirty="0" smtClean="0">
                <a:solidFill>
                  <a:srgbClr val="0000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«Занимательная физкультура»</a:t>
            </a:r>
          </a:p>
        </p:txBody>
      </p:sp>
      <p:sp>
        <p:nvSpPr>
          <p:cNvPr id="28679" name="Прямоугольник 10"/>
          <p:cNvSpPr>
            <a:spLocks noChangeArrowheads="1"/>
          </p:cNvSpPr>
          <p:nvPr/>
        </p:nvSpPr>
        <p:spPr bwMode="auto">
          <a:xfrm>
            <a:off x="539816" y="3324631"/>
            <a:ext cx="356076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 3" panose="05040102010807070707" pitchFamily="18" charset="2"/>
              <a:buNone/>
            </a:pPr>
            <a:r>
              <a:rPr lang="ru-RU" altLang="ru-RU" sz="2000" b="1" dirty="0" smtClean="0">
                <a:solidFill>
                  <a:srgbClr val="0000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«Попади на свою цифру»</a:t>
            </a:r>
            <a:endParaRPr lang="ru-RU" altLang="ru-RU" sz="2000" b="1" dirty="0">
              <a:solidFill>
                <a:srgbClr val="0000D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680" name="Заголовок 1"/>
          <p:cNvSpPr>
            <a:spLocks noGrp="1"/>
          </p:cNvSpPr>
          <p:nvPr>
            <p:ph type="title"/>
          </p:nvPr>
        </p:nvSpPr>
        <p:spPr>
          <a:xfrm>
            <a:off x="395288" y="330200"/>
            <a:ext cx="4562475" cy="118110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«Ну, попади! Медовое сражение»</a:t>
            </a:r>
            <a:endParaRPr lang="ru-RU" altLang="ru-RU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1785926"/>
            <a:ext cx="389864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позиция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за счет подвижной формы обучения делает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образовательный процесс более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эффективным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3"/>
          <p:cNvSpPr>
            <a:spLocks noChangeArrowheads="1"/>
          </p:cNvSpPr>
          <p:nvPr/>
        </p:nvSpPr>
        <p:spPr bwMode="auto">
          <a:xfrm>
            <a:off x="4572000" y="357166"/>
            <a:ext cx="41989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 3" panose="05040102010807070707" pitchFamily="18" charset="2"/>
              <a:buNone/>
            </a:pPr>
            <a:r>
              <a:rPr lang="ru-RU" altLang="ru-RU" sz="2400" b="1" dirty="0" smtClean="0">
                <a:solidFill>
                  <a:srgbClr val="0000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altLang="ru-RU" sz="2000" b="1" dirty="0" smtClean="0">
                <a:solidFill>
                  <a:srgbClr val="0000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«Увлекательное путешествие»</a:t>
            </a:r>
            <a:endParaRPr lang="ru-RU" altLang="ru-RU" sz="2000" b="1" dirty="0">
              <a:solidFill>
                <a:srgbClr val="0000D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988" name="Picture 4" descr="C:\Users\ADMIN\Desktop\Вай той научно практич\Фото сказкотека\Новая папка\Новая папка\Конец\3 - коп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0310" y="857232"/>
            <a:ext cx="2950724" cy="2428892"/>
          </a:xfrm>
          <a:prstGeom prst="rect">
            <a:avLst/>
          </a:prstGeom>
          <a:noFill/>
        </p:spPr>
      </p:pic>
      <p:pic>
        <p:nvPicPr>
          <p:cNvPr id="2050" name="Picture 2" descr="F:\DCIM\100CANON\IMG_2630 - копия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3786190"/>
            <a:ext cx="3948211" cy="2633426"/>
          </a:xfrm>
          <a:prstGeom prst="rect">
            <a:avLst/>
          </a:prstGeom>
          <a:noFill/>
        </p:spPr>
      </p:pic>
      <p:pic>
        <p:nvPicPr>
          <p:cNvPr id="2051" name="Picture 3" descr="C:\Users\ADMIN\Desktop\Вай той научно практич\Вай той\DSCF6321 - копия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14942" y="3714752"/>
            <a:ext cx="3269207" cy="27146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43814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«Белка и 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Стелка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Космическое путешествие»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00232" y="2428868"/>
            <a:ext cx="4071966" cy="500066"/>
          </a:xfrm>
        </p:spPr>
        <p:txBody>
          <a:bodyPr>
            <a:normAutofit/>
          </a:bodyPr>
          <a:lstStyle/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643306" y="1428736"/>
            <a:ext cx="47863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7" y="4929198"/>
            <a:ext cx="37147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Тренировка меткости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00628" y="1500174"/>
            <a:ext cx="378621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Солнечной системой, </a:t>
            </a:r>
            <a:r>
              <a:rPr lang="ru-RU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знания цифр</a:t>
            </a:r>
            <a:endParaRPr lang="ru-RU" sz="2800" dirty="0">
              <a:solidFill>
                <a:srgbClr val="0000FF"/>
              </a:solidFill>
            </a:endParaRPr>
          </a:p>
        </p:txBody>
      </p:sp>
      <p:pic>
        <p:nvPicPr>
          <p:cNvPr id="3074" name="Picture 2" descr="F:\DCIM\100CANON\IMG_2570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714488"/>
            <a:ext cx="4069978" cy="2714644"/>
          </a:xfrm>
          <a:prstGeom prst="rect">
            <a:avLst/>
          </a:prstGeom>
          <a:noFill/>
        </p:spPr>
      </p:pic>
      <p:pic>
        <p:nvPicPr>
          <p:cNvPr id="3076" name="Picture 4" descr="C:\Users\ADMIN\Desktop\Вай той научно практич\Вай той\DSCF6493 - коп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429000"/>
            <a:ext cx="4019544" cy="30146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971046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e298125ff178bc6af67bd54d175269e6ed155c55"/>
</p:tagLst>
</file>

<file path=ppt/theme/theme1.xml><?xml version="1.0" encoding="utf-8"?>
<a:theme xmlns:a="http://schemas.openxmlformats.org/drawingml/2006/main" name="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4122</TotalTime>
  <Words>327</Words>
  <Application>Microsoft Office PowerPoint</Application>
  <PresentationFormat>Экран (4:3)</PresentationFormat>
  <Paragraphs>123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  Муниципальный Фестиваль методических идей «Презентация опыта работы по организации проектной деятельности»  </vt:lpstr>
      <vt:lpstr>Актуальность проекта</vt:lpstr>
      <vt:lpstr>Задачи проекта</vt:lpstr>
      <vt:lpstr>Слайд 4</vt:lpstr>
      <vt:lpstr>Изучение передового педагогического опыта </vt:lpstr>
      <vt:lpstr>Слайд 6</vt:lpstr>
      <vt:lpstr>Динамика проекта:</vt:lpstr>
      <vt:lpstr>«Ну, попади! Медовое сражение»</vt:lpstr>
      <vt:lpstr>«Белка и Стелка.  Космическое путешествие»</vt:lpstr>
      <vt:lpstr>Игра «Форма, цвет, размер» </vt:lpstr>
      <vt:lpstr>  Напольная развивающая игра «Логика»  </vt:lpstr>
      <vt:lpstr>Разработка новых вариантов игры  «Ну, попади! Медовое сражение»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Салтанат</dc:creator>
  <cp:lastModifiedBy>ADMIN</cp:lastModifiedBy>
  <cp:revision>351</cp:revision>
  <dcterms:created xsi:type="dcterms:W3CDTF">2014-06-09T18:06:05Z</dcterms:created>
  <dcterms:modified xsi:type="dcterms:W3CDTF">2021-11-12T09:19:34Z</dcterms:modified>
</cp:coreProperties>
</file>