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64" r:id="rId2"/>
    <p:sldId id="383" r:id="rId3"/>
    <p:sldId id="352" r:id="rId4"/>
    <p:sldId id="386" r:id="rId5"/>
    <p:sldId id="388" r:id="rId6"/>
    <p:sldId id="387" r:id="rId7"/>
    <p:sldId id="389" r:id="rId8"/>
    <p:sldId id="394" r:id="rId9"/>
    <p:sldId id="392" r:id="rId10"/>
    <p:sldId id="391" r:id="rId11"/>
    <p:sldId id="393" r:id="rId12"/>
    <p:sldId id="371" r:id="rId13"/>
  </p:sldIdLst>
  <p:sldSz cx="9144000" cy="6858000" type="screen4x3"/>
  <p:notesSz cx="6858000" cy="9144000"/>
  <p:custDataLst>
    <p:tags r:id="rId15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  <p:clrMru>
    <a:srgbClr val="0000FF"/>
    <a:srgbClr val="E7F4FF"/>
    <a:srgbClr val="DDF0FF"/>
    <a:srgbClr val="FFFFFF"/>
    <a:srgbClr val="FFFF6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C3B14B-D653-4844-94E4-CD8675D0D355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99FE3E-BA2A-4E17-865F-78373C334E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474680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7891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37892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002BB6E-C774-462A-BFF6-EEE9496E3AC0}" type="slidenum">
              <a:rPr lang="ru-RU" altLang="ru-RU">
                <a:latin typeface="Verdana" panose="020B0604030504040204" pitchFamily="34" charset="0"/>
              </a:rPr>
              <a:pPr/>
              <a:t>5</a:t>
            </a:fld>
            <a:endParaRPr lang="ru-RU" altLang="ru-RU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614264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7891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37892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002BB6E-C774-462A-BFF6-EEE9496E3AC0}" type="slidenum">
              <a:rPr lang="ru-RU" altLang="ru-RU">
                <a:latin typeface="Verdana" panose="020B0604030504040204" pitchFamily="34" charset="0"/>
              </a:rPr>
              <a:pPr/>
              <a:t>7</a:t>
            </a:fld>
            <a:endParaRPr lang="ru-RU" altLang="ru-RU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30720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7891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37892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002BB6E-C774-462A-BFF6-EEE9496E3AC0}" type="slidenum">
              <a:rPr lang="ru-RU" altLang="ru-RU">
                <a:latin typeface="Verdana" panose="020B0604030504040204" pitchFamily="34" charset="0"/>
              </a:rPr>
              <a:pPr/>
              <a:t>9</a:t>
            </a:fld>
            <a:endParaRPr lang="ru-RU" altLang="ru-RU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30720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hyperlink" Target="http://sun-shine-kz.ucoz.ru/" TargetMode="Externa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>
            <a:spLocks noChangeArrowheads="1"/>
          </p:cNvSpPr>
          <p:nvPr userDrawn="1"/>
        </p:nvSpPr>
        <p:spPr bwMode="auto">
          <a:xfrm>
            <a:off x="0" y="0"/>
            <a:ext cx="330835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1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©</a:t>
            </a:r>
            <a:r>
              <a:rPr lang="ru-RU" sz="1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Салиш С.С., 2014  </a:t>
            </a:r>
            <a:r>
              <a:rPr lang="en-US" sz="1200" dirty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http://sun-shine-kz.ucoz.ru/</a:t>
            </a:r>
            <a:r>
              <a:rPr lang="ru-RU" sz="1200" dirty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Рамка 6"/>
          <p:cNvSpPr/>
          <p:nvPr userDrawn="1"/>
        </p:nvSpPr>
        <p:spPr>
          <a:xfrm>
            <a:off x="0" y="0"/>
            <a:ext cx="9144000" cy="6858000"/>
          </a:xfrm>
          <a:prstGeom prst="frame">
            <a:avLst>
              <a:gd name="adj1" fmla="val 4444"/>
            </a:avLst>
          </a:prstGeom>
          <a:gradFill flip="none" rotWithShape="1">
            <a:gsLst>
              <a:gs pos="9000">
                <a:srgbClr val="FFC000"/>
              </a:gs>
              <a:gs pos="42000">
                <a:srgbClr val="00B0F0"/>
              </a:gs>
              <a:gs pos="72000">
                <a:srgbClr val="3366FF"/>
              </a:gs>
            </a:gsLst>
            <a:lin ang="16200000" scaled="1"/>
            <a:tileRect/>
          </a:gradFill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DMIN\Desktop\&#1052;&#1086;&#1076;&#1077;&#1088;&#1072;&#1090;&#1086;&#1088;%202020\&#1047;&#1072;&#1082;&#1090;&#1099;&#1090;&#1080;&#1077;%20&#1090;&#1077;&#1084;&#1099;%20&#1047;&#1080;&#1084;&#1072;%202020%20-%20&#1082;&#1086;&#1087;&#1080;&#1103;\&#1043;&#1086;&#1083;&#1086;&#1089;%201%20&#1089;%201%20&#1087;&#1086;%204.wma" TargetMode="Externa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6.xml"/><Relationship Id="rId1" Type="http://schemas.openxmlformats.org/officeDocument/2006/relationships/audio" Target="file:///C:\Users\ADMIN\Desktop\&#1052;&#1086;&#1076;&#1077;&#1088;&#1072;&#1090;&#1086;&#1088;%202020\&#1047;&#1072;&#1082;&#1090;&#1099;&#1090;&#1080;&#1077;%20&#1090;&#1077;&#1084;&#1099;%20&#1047;&#1080;&#1084;&#1072;%202020%20-%20&#1082;&#1086;&#1087;&#1080;&#1103;\&#1087;&#1077;&#1089;&#1085;&#1103;%20&#1085;&#1072;%2029%20&#1089;&#1083;&#1072;&#1081;&#1076;%20&#1076;&#1086;%20&#1082;&#1086;&#1085;&#1094;&#1072;.mp3" TargetMode="Externa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6.xml"/><Relationship Id="rId1" Type="http://schemas.openxmlformats.org/officeDocument/2006/relationships/audio" Target="file:///C:\Users\ADMIN\Desktop\&#1052;&#1086;&#1076;&#1077;&#1088;&#1072;&#1090;&#1086;&#1088;%202020\&#1047;&#1072;&#1082;&#1090;&#1099;&#1090;&#1080;&#1077;%20&#1090;&#1077;&#1084;&#1099;%20&#1047;&#1080;&#1084;&#1072;%202020%20-%20&#1082;&#1086;&#1087;&#1080;&#1103;\&#1043;&#1086;&#1083;&#1086;&#1089;%202%20&#1089;%2017%20&#1087;&#1086;%2028.wma" TargetMode="Externa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404664"/>
            <a:ext cx="8363272" cy="1084388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ru-RU" altLang="ru-RU" sz="2800" i="0" dirty="0" smtClean="0">
                <a:solidFill>
                  <a:srgbClr val="1909E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800" i="0" dirty="0" smtClean="0">
                <a:solidFill>
                  <a:srgbClr val="1909E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200" b="1" i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Муниципальный семинар</a:t>
            </a:r>
            <a:r>
              <a:rPr lang="ru-RU" sz="22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«Технологии эффективной социализации в практике работы детского сада. Образовательная модель «Детский сад – </a:t>
            </a:r>
            <a:r>
              <a:rPr lang="ru-RU" sz="2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Игропарк</a:t>
            </a:r>
            <a:r>
              <a:rPr lang="ru-RU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»»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en-US" altLang="ru-RU" sz="2800" i="0" dirty="0">
              <a:solidFill>
                <a:srgbClr val="1909E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idx="1"/>
          </p:nvPr>
        </p:nvSpPr>
        <p:spPr>
          <a:xfrm>
            <a:off x="714348" y="2500306"/>
            <a:ext cx="4214842" cy="2643206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«Ключевые аспекты внедрения технологии «Дети – волонтеры» в работу ДОО»</a:t>
            </a:r>
          </a:p>
          <a:p>
            <a:pPr marL="0" indent="0" algn="ctr">
              <a:buNone/>
            </a:pP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 опыта работы МБДОУ «Детский сад №2» </a:t>
            </a:r>
          </a:p>
          <a:p>
            <a:pPr marL="0" indent="0" algn="ctr">
              <a:buNone/>
            </a:pPr>
            <a:endParaRPr lang="ru-RU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gray">
          <a:xfrm>
            <a:off x="5000628" y="5072074"/>
            <a:ext cx="3459804" cy="100013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altLang="ru-RU" dirty="0" smtClean="0">
              <a:solidFill>
                <a:srgbClr val="1909E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altLang="ru-RU" dirty="0" smtClean="0">
                <a:solidFill>
                  <a:srgbClr val="1909E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Дронова Анна Владимировна </a:t>
            </a:r>
          </a:p>
          <a:p>
            <a:pPr algn="r"/>
            <a:r>
              <a:rPr lang="ru-RU" altLang="ru-RU" dirty="0" smtClean="0">
                <a:solidFill>
                  <a:srgbClr val="1909E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ВКК</a:t>
            </a:r>
          </a:p>
          <a:p>
            <a:pPr algn="r"/>
            <a:r>
              <a:rPr lang="ru-RU" altLang="ru-RU" i="0" dirty="0" smtClean="0">
                <a:solidFill>
                  <a:srgbClr val="1909E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gray">
          <a:xfrm>
            <a:off x="2500298" y="5715016"/>
            <a:ext cx="3214710" cy="64294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altLang="ru-RU" dirty="0" smtClean="0">
                <a:solidFill>
                  <a:srgbClr val="1909E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Март,  2020 </a:t>
            </a:r>
          </a:p>
          <a:p>
            <a:r>
              <a:rPr lang="ru-RU" altLang="ru-RU" dirty="0" smtClean="0">
                <a:solidFill>
                  <a:srgbClr val="1909E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 Лиски</a:t>
            </a:r>
          </a:p>
          <a:p>
            <a:endParaRPr lang="en-US" alt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7652" name="Picture 4" descr="https://thumbs.dreamstime.com/b/%D0%B2%D0%BE%D0%BA%D1%80%D1%83%D0%B3-%D0%BF%D0%B5%D1%87%D0%B0%D1%82%D0%B8-%D1%80%D1%83%D0%BA%D0%B8-%D0%B7%D0%B5%D0%BC%D0%BB%D0%B8-%D0%B4%D0%B5%D1%82%D0%B5%D0%B9-2364678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90" y="1714488"/>
            <a:ext cx="3429024" cy="3429024"/>
          </a:xfrm>
          <a:prstGeom prst="rect">
            <a:avLst/>
          </a:prstGeom>
          <a:noFill/>
        </p:spPr>
      </p:pic>
      <p:pic>
        <p:nvPicPr>
          <p:cNvPr id="8" name="Голос 1 с 1 по 4.wm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29979670"/>
      </p:ext>
    </p:extLst>
  </p:cSld>
  <p:clrMapOvr>
    <a:masterClrMapping/>
  </p:clrMapOvr>
  <p:transition advTm="1132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>
          <a:xfrm>
            <a:off x="323529" y="1"/>
            <a:ext cx="8606160" cy="857232"/>
          </a:xfrm>
        </p:spPr>
        <p:txBody>
          <a:bodyPr>
            <a:normAutofit fontScale="90000"/>
          </a:bodyPr>
          <a:lstStyle/>
          <a:p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</a:t>
            </a:r>
            <a:r>
              <a:rPr lang="ru-RU" altLang="ru-RU" sz="36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Эколята-дошколята</a:t>
            </a:r>
            <a:r>
              <a:rPr lang="ru-RU" alt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</a:p>
        </p:txBody>
      </p:sp>
      <p:sp>
        <p:nvSpPr>
          <p:cNvPr id="19459" name="Прямоугольник 4"/>
          <p:cNvSpPr>
            <a:spLocks noChangeArrowheads="1"/>
          </p:cNvSpPr>
          <p:nvPr/>
        </p:nvSpPr>
        <p:spPr bwMode="auto">
          <a:xfrm>
            <a:off x="714375" y="1714487"/>
            <a:ext cx="38576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400" b="1" dirty="0" smtClean="0">
                <a:solidFill>
                  <a:srgbClr val="0000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alt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28596" y="1000108"/>
            <a:ext cx="392909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b="1" dirty="0" smtClean="0">
                <a:solidFill>
                  <a:srgbClr val="0000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Изготовление объемных птиц</a:t>
            </a:r>
            <a:endParaRPr lang="ru-RU" altLang="ru-RU" b="1" dirty="0">
              <a:solidFill>
                <a:srgbClr val="0000D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286248" y="1000108"/>
            <a:ext cx="464346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b="1" dirty="0" smtClean="0">
                <a:solidFill>
                  <a:srgbClr val="0000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Дидактическая игра «Деревья и плоды»</a:t>
            </a:r>
            <a:endParaRPr lang="ru-RU" altLang="ru-RU" b="1" dirty="0">
              <a:solidFill>
                <a:srgbClr val="0000D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28596" y="3714752"/>
            <a:ext cx="38576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b="1" dirty="0" smtClean="0">
                <a:solidFill>
                  <a:srgbClr val="0000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 стенда  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4357686" y="3786190"/>
            <a:ext cx="43577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b="1" dirty="0" smtClean="0">
                <a:solidFill>
                  <a:srgbClr val="0000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Конструирование цветов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>
            <a:lum contrast="14000"/>
          </a:blip>
          <a:stretch>
            <a:fillRect/>
          </a:stretch>
        </p:blipFill>
        <p:spPr>
          <a:xfrm>
            <a:off x="571473" y="1357298"/>
            <a:ext cx="3643338" cy="2428891"/>
          </a:xfrm>
          <a:prstGeom prst="rect">
            <a:avLst/>
          </a:prstGeom>
        </p:spPr>
      </p:pic>
      <p:pic>
        <p:nvPicPr>
          <p:cNvPr id="15" name="Рисунок 14" descr="IMG_7435.JPG"/>
          <p:cNvPicPr/>
          <p:nvPr/>
        </p:nvPicPr>
        <p:blipFill>
          <a:blip r:embed="rId4" cstate="print">
            <a:lum contrast="20000"/>
          </a:blip>
          <a:stretch>
            <a:fillRect/>
          </a:stretch>
        </p:blipFill>
        <p:spPr>
          <a:xfrm>
            <a:off x="4857752" y="1357298"/>
            <a:ext cx="3286148" cy="2428892"/>
          </a:xfrm>
          <a:prstGeom prst="rect">
            <a:avLst/>
          </a:prstGeom>
        </p:spPr>
      </p:pic>
      <p:pic>
        <p:nvPicPr>
          <p:cNvPr id="17" name="Рисунок 16" descr="https://pp.userapi.com/c850324/v850324378/12c172/a3OR6LAaM68.jpg"/>
          <p:cNvPicPr/>
          <p:nvPr/>
        </p:nvPicPr>
        <p:blipFill>
          <a:blip r:embed="rId5" cstate="print">
            <a:lum contrast="36000"/>
          </a:blip>
          <a:srcRect/>
          <a:stretch>
            <a:fillRect/>
          </a:stretch>
        </p:blipFill>
        <p:spPr bwMode="auto">
          <a:xfrm>
            <a:off x="4857752" y="4143380"/>
            <a:ext cx="3214710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C:\Users\ADMIN\Desktop\Рисунок1.jpg"/>
          <p:cNvPicPr>
            <a:picLocks noChangeAspect="1" noChangeArrowheads="1"/>
          </p:cNvPicPr>
          <p:nvPr/>
        </p:nvPicPr>
        <p:blipFill>
          <a:blip r:embed="rId6">
            <a:lum contrast="21000"/>
          </a:blip>
          <a:srcRect/>
          <a:stretch>
            <a:fillRect/>
          </a:stretch>
        </p:blipFill>
        <p:spPr bwMode="auto">
          <a:xfrm>
            <a:off x="642910" y="4071942"/>
            <a:ext cx="3571900" cy="2356426"/>
          </a:xfrm>
          <a:prstGeom prst="rect">
            <a:avLst/>
          </a:prstGeom>
          <a:noFill/>
        </p:spPr>
      </p:pic>
      <p:pic>
        <p:nvPicPr>
          <p:cNvPr id="12" name="песня на 29 слайд до конца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7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31965883"/>
      </p:ext>
    </p:extLst>
  </p:cSld>
  <p:clrMapOvr>
    <a:masterClrMapping/>
  </p:clrMapOvr>
  <p:transition advTm="173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>
          <a:xfrm>
            <a:off x="323529" y="428625"/>
            <a:ext cx="8606160" cy="357169"/>
          </a:xfrm>
        </p:spPr>
        <p:txBody>
          <a:bodyPr>
            <a:normAutofit fontScale="90000"/>
          </a:bodyPr>
          <a:lstStyle/>
          <a:p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«Трудовой десант»</a:t>
            </a:r>
          </a:p>
        </p:txBody>
      </p:sp>
      <p:sp>
        <p:nvSpPr>
          <p:cNvPr id="19459" name="Прямоугольник 4"/>
          <p:cNvSpPr>
            <a:spLocks noChangeArrowheads="1"/>
          </p:cNvSpPr>
          <p:nvPr/>
        </p:nvSpPr>
        <p:spPr bwMode="auto">
          <a:xfrm>
            <a:off x="571473" y="1571625"/>
            <a:ext cx="4357718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400" b="1" dirty="0" smtClean="0">
                <a:solidFill>
                  <a:srgbClr val="0000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Волонтерское движение на территории дошкольного учреждения</a:t>
            </a:r>
            <a:endParaRPr lang="ru-RU" alt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 descr="H:\DCIM\100CANON\IMG_7451.JPG"/>
          <p:cNvPicPr/>
          <p:nvPr/>
        </p:nvPicPr>
        <p:blipFill>
          <a:blip r:embed="rId2" cstate="print">
            <a:lum contrast="22000"/>
          </a:blip>
          <a:srcRect/>
          <a:stretch>
            <a:fillRect/>
          </a:stretch>
        </p:blipFill>
        <p:spPr bwMode="auto">
          <a:xfrm>
            <a:off x="500034" y="3214686"/>
            <a:ext cx="4643470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:\DCIM\100CANON\IMG_7456.JPG"/>
          <p:cNvPicPr/>
          <p:nvPr/>
        </p:nvPicPr>
        <p:blipFill>
          <a:blip r:embed="rId3" cstate="print">
            <a:lum contrast="25000"/>
          </a:blip>
          <a:srcRect/>
          <a:stretch>
            <a:fillRect/>
          </a:stretch>
        </p:blipFill>
        <p:spPr bwMode="auto">
          <a:xfrm rot="16200000">
            <a:off x="4464843" y="2178835"/>
            <a:ext cx="5000660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331965883"/>
      </p:ext>
    </p:extLst>
  </p:cSld>
  <p:clrMapOvr>
    <a:masterClrMapping/>
  </p:clrMapOvr>
  <p:transition advTm="1358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Используемые источники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dirty="0" smtClean="0"/>
              <a:t>1.  </a:t>
            </a:r>
            <a:r>
              <a:rPr lang="ru-RU" dirty="0" err="1" smtClean="0"/>
              <a:t>Амирова</a:t>
            </a:r>
            <a:r>
              <a:rPr lang="ru-RU" dirty="0" smtClean="0"/>
              <a:t> Р. И. </a:t>
            </a:r>
            <a:r>
              <a:rPr lang="ru-RU" dirty="0" err="1" smtClean="0"/>
              <a:t>Волонтерство</a:t>
            </a:r>
            <a:r>
              <a:rPr lang="ru-RU" dirty="0" smtClean="0"/>
              <a:t> как инновационная практика в России //</a:t>
            </a:r>
          </a:p>
          <a:p>
            <a:r>
              <a:rPr lang="ru-RU" dirty="0" smtClean="0"/>
              <a:t>Научная мысль XXI века: результаты фундаментальных и прикладных</a:t>
            </a:r>
          </a:p>
          <a:p>
            <a:r>
              <a:rPr lang="ru-RU" dirty="0" smtClean="0"/>
              <a:t>исследований : материалы </a:t>
            </a:r>
            <a:r>
              <a:rPr lang="ru-RU" dirty="0" err="1" smtClean="0"/>
              <a:t>Междунар</a:t>
            </a:r>
            <a:r>
              <a:rPr lang="ru-RU" dirty="0" smtClean="0"/>
              <a:t>. </a:t>
            </a:r>
            <a:r>
              <a:rPr lang="ru-RU" dirty="0" err="1" smtClean="0"/>
              <a:t>науч.-практ</a:t>
            </a:r>
            <a:r>
              <a:rPr lang="ru-RU" dirty="0" smtClean="0"/>
              <a:t>. </a:t>
            </a:r>
            <a:r>
              <a:rPr lang="ru-RU" dirty="0" err="1" smtClean="0"/>
              <a:t>конф</a:t>
            </a:r>
            <a:r>
              <a:rPr lang="ru-RU" dirty="0" smtClean="0"/>
              <a:t>. – Самара, 2017. –</a:t>
            </a:r>
          </a:p>
          <a:p>
            <a:r>
              <a:rPr lang="ru-RU" dirty="0" smtClean="0"/>
              <a:t>С. 80-81.</a:t>
            </a:r>
          </a:p>
          <a:p>
            <a:r>
              <a:rPr lang="ru-RU" dirty="0" smtClean="0"/>
              <a:t>2. Вертинская В.И. </a:t>
            </a:r>
            <a:r>
              <a:rPr lang="ru-RU" dirty="0" err="1" smtClean="0"/>
              <a:t>Волонтерство</a:t>
            </a:r>
            <a:r>
              <a:rPr lang="ru-RU" dirty="0" smtClean="0"/>
              <a:t> как форма совместной деятельности детского сада и семьи.</a:t>
            </a:r>
          </a:p>
          <a:p>
            <a:r>
              <a:rPr lang="ru-RU" dirty="0" smtClean="0"/>
              <a:t>3. </a:t>
            </a:r>
            <a:r>
              <a:rPr lang="ru-RU" dirty="0" err="1" smtClean="0"/>
              <a:t>Каблучко</a:t>
            </a:r>
            <a:r>
              <a:rPr lang="ru-RU" dirty="0" smtClean="0"/>
              <a:t> Л.Б. Организация волонтерского движения в ДОУ как активной формы общения в детской среде способствующей ранней социализации дошкольников. 2012 год.</a:t>
            </a:r>
          </a:p>
          <a:p>
            <a:r>
              <a:rPr lang="ru-RU" dirty="0" smtClean="0"/>
              <a:t> 4. </a:t>
            </a:r>
            <a:r>
              <a:rPr lang="ru-RU" dirty="0" err="1" smtClean="0"/>
              <a:t>Шарыпин</a:t>
            </a:r>
            <a:r>
              <a:rPr lang="ru-RU" dirty="0" smtClean="0"/>
              <a:t> А.В. Волонтёрское движение: истоки и современность / А.В. </a:t>
            </a:r>
            <a:r>
              <a:rPr lang="ru-RU" dirty="0" err="1" smtClean="0"/>
              <a:t>Шарыпин</a:t>
            </a:r>
            <a:r>
              <a:rPr lang="ru-RU" dirty="0" smtClean="0"/>
              <a:t> / Современные исследования социальных проблем, 2010. - №4 с. 214-220.</a:t>
            </a:r>
          </a:p>
          <a:p>
            <a:r>
              <a:rPr lang="ru-RU" dirty="0" smtClean="0"/>
              <a:t>5. Современные технологии эффективной социализации ребенка в дошкольной образовательной организации: методическое пособие / Н. П. Гришаева. - М.: </a:t>
            </a:r>
            <a:r>
              <a:rPr lang="ru-RU" dirty="0" err="1" smtClean="0"/>
              <a:t>Вентана</a:t>
            </a:r>
            <a:r>
              <a:rPr lang="ru-RU" dirty="0" smtClean="0"/>
              <a:t> - Граф, 2016. - 184 с.</a:t>
            </a:r>
          </a:p>
          <a:p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уппа 19"/>
          <p:cNvGrpSpPr/>
          <p:nvPr/>
        </p:nvGrpSpPr>
        <p:grpSpPr>
          <a:xfrm>
            <a:off x="2643174" y="1785926"/>
            <a:ext cx="4379134" cy="4147115"/>
            <a:chOff x="1493753" y="781757"/>
            <a:chExt cx="6102583" cy="5611725"/>
          </a:xfrm>
        </p:grpSpPr>
        <p:sp>
          <p:nvSpPr>
            <p:cNvPr id="2" name="Прямоугольник 1"/>
            <p:cNvSpPr/>
            <p:nvPr/>
          </p:nvSpPr>
          <p:spPr>
            <a:xfrm>
              <a:off x="1907704" y="2799008"/>
              <a:ext cx="2664296" cy="3594474"/>
            </a:xfrm>
            <a:custGeom>
              <a:avLst/>
              <a:gdLst/>
              <a:ahLst/>
              <a:cxnLst/>
              <a:rect l="l" t="t" r="r" b="b"/>
              <a:pathLst>
                <a:path w="2664296" h="3594474">
                  <a:moveTo>
                    <a:pt x="1566096" y="0"/>
                  </a:moveTo>
                  <a:cubicBezTo>
                    <a:pt x="1953800" y="0"/>
                    <a:pt x="2268096" y="314296"/>
                    <a:pt x="2268096" y="702000"/>
                  </a:cubicBezTo>
                  <a:lnTo>
                    <a:pt x="2664296" y="702000"/>
                  </a:lnTo>
                  <a:lnTo>
                    <a:pt x="2664296" y="1342815"/>
                  </a:lnTo>
                  <a:cubicBezTo>
                    <a:pt x="2284882" y="1350831"/>
                    <a:pt x="1980296" y="1661381"/>
                    <a:pt x="1980296" y="2043070"/>
                  </a:cubicBezTo>
                  <a:cubicBezTo>
                    <a:pt x="1980296" y="2424760"/>
                    <a:pt x="2284882" y="2735309"/>
                    <a:pt x="2664296" y="2743326"/>
                  </a:cubicBezTo>
                  <a:lnTo>
                    <a:pt x="2664296" y="3162426"/>
                  </a:lnTo>
                  <a:lnTo>
                    <a:pt x="2664296" y="3222280"/>
                  </a:lnTo>
                  <a:lnTo>
                    <a:pt x="2664296" y="3594474"/>
                  </a:lnTo>
                  <a:lnTo>
                    <a:pt x="0" y="3594474"/>
                  </a:lnTo>
                  <a:lnTo>
                    <a:pt x="0" y="3162426"/>
                  </a:lnTo>
                  <a:lnTo>
                    <a:pt x="499556" y="3162426"/>
                  </a:lnTo>
                  <a:lnTo>
                    <a:pt x="499556" y="702000"/>
                  </a:lnTo>
                  <a:lnTo>
                    <a:pt x="864096" y="702000"/>
                  </a:lnTo>
                  <a:cubicBezTo>
                    <a:pt x="864096" y="314296"/>
                    <a:pt x="1178392" y="0"/>
                    <a:pt x="1566096" y="0"/>
                  </a:cubicBezTo>
                  <a:close/>
                </a:path>
              </a:pathLst>
            </a:custGeom>
            <a:ln>
              <a:solidFill>
                <a:schemeClr val="bg2">
                  <a:lumMod val="10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riblet"/>
            </a:sp3d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Скругленный прямоугольник 9"/>
            <p:cNvSpPr/>
            <p:nvPr/>
          </p:nvSpPr>
          <p:spPr>
            <a:xfrm>
              <a:off x="1493753" y="781757"/>
              <a:ext cx="3783017" cy="2706684"/>
            </a:xfrm>
            <a:custGeom>
              <a:avLst/>
              <a:gdLst/>
              <a:ahLst/>
              <a:cxnLst/>
              <a:rect l="l" t="t" r="r" b="b"/>
              <a:pathLst>
                <a:path w="3708256" h="2664296">
                  <a:moveTo>
                    <a:pt x="3024336" y="0"/>
                  </a:moveTo>
                  <a:lnTo>
                    <a:pt x="3024336" y="649895"/>
                  </a:lnTo>
                  <a:cubicBezTo>
                    <a:pt x="3403706" y="657913"/>
                    <a:pt x="3708256" y="968426"/>
                    <a:pt x="3708256" y="1350072"/>
                  </a:cubicBezTo>
                  <a:cubicBezTo>
                    <a:pt x="3708256" y="1731718"/>
                    <a:pt x="3403706" y="2042232"/>
                    <a:pt x="3024336" y="2050249"/>
                  </a:cubicBezTo>
                  <a:lnTo>
                    <a:pt x="3024336" y="2664296"/>
                  </a:lnTo>
                  <a:lnTo>
                    <a:pt x="2628136" y="2664296"/>
                  </a:lnTo>
                  <a:cubicBezTo>
                    <a:pt x="2628136" y="2276592"/>
                    <a:pt x="2313840" y="1962296"/>
                    <a:pt x="1926136" y="1962296"/>
                  </a:cubicBezTo>
                  <a:cubicBezTo>
                    <a:pt x="1538432" y="1962296"/>
                    <a:pt x="1224136" y="2276592"/>
                    <a:pt x="1224136" y="2664296"/>
                  </a:cubicBezTo>
                  <a:lnTo>
                    <a:pt x="0" y="2664296"/>
                  </a:lnTo>
                  <a:lnTo>
                    <a:pt x="864096" y="1903069"/>
                  </a:lnTo>
                  <a:lnTo>
                    <a:pt x="864096" y="828092"/>
                  </a:lnTo>
                  <a:lnTo>
                    <a:pt x="792089" y="828092"/>
                  </a:lnTo>
                  <a:cubicBezTo>
                    <a:pt x="752320" y="828092"/>
                    <a:pt x="720080" y="795852"/>
                    <a:pt x="720080" y="756083"/>
                  </a:cubicBezTo>
                  <a:lnTo>
                    <a:pt x="720080" y="468053"/>
                  </a:lnTo>
                  <a:cubicBezTo>
                    <a:pt x="720080" y="428284"/>
                    <a:pt x="752320" y="396044"/>
                    <a:pt x="792089" y="396044"/>
                  </a:cubicBezTo>
                  <a:lnTo>
                    <a:pt x="1800199" y="396044"/>
                  </a:lnTo>
                  <a:cubicBezTo>
                    <a:pt x="1839968" y="396044"/>
                    <a:pt x="1872208" y="428284"/>
                    <a:pt x="1872208" y="468053"/>
                  </a:cubicBezTo>
                  <a:lnTo>
                    <a:pt x="1872208" y="756083"/>
                  </a:lnTo>
                  <a:cubicBezTo>
                    <a:pt x="1872208" y="795852"/>
                    <a:pt x="1839968" y="828092"/>
                    <a:pt x="1800199" y="828092"/>
                  </a:cubicBezTo>
                  <a:lnTo>
                    <a:pt x="1728192" y="828092"/>
                  </a:lnTo>
                  <a:lnTo>
                    <a:pt x="1728192" y="1141841"/>
                  </a:lnTo>
                  <a:close/>
                </a:path>
              </a:pathLst>
            </a:custGeom>
            <a:solidFill>
              <a:srgbClr val="FFC000"/>
            </a:solidFill>
            <a:ln>
              <a:solidFill>
                <a:schemeClr val="bg2">
                  <a:lumMod val="10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riblet"/>
            </a:sp3d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рямоугольник 1"/>
            <p:cNvSpPr/>
            <p:nvPr/>
          </p:nvSpPr>
          <p:spPr>
            <a:xfrm flipH="1">
              <a:off x="3888000" y="3501008"/>
              <a:ext cx="3348296" cy="2892474"/>
            </a:xfrm>
            <a:custGeom>
              <a:avLst/>
              <a:gdLst/>
              <a:ahLst/>
              <a:cxnLst/>
              <a:rect l="l" t="t" r="r" b="b"/>
              <a:pathLst>
                <a:path w="3348296" h="2892474">
                  <a:moveTo>
                    <a:pt x="2664296" y="0"/>
                  </a:moveTo>
                  <a:lnTo>
                    <a:pt x="2230426" y="0"/>
                  </a:lnTo>
                  <a:lnTo>
                    <a:pt x="2232248" y="18080"/>
                  </a:lnTo>
                  <a:cubicBezTo>
                    <a:pt x="2232248" y="405784"/>
                    <a:pt x="1917952" y="720080"/>
                    <a:pt x="1530248" y="720080"/>
                  </a:cubicBezTo>
                  <a:cubicBezTo>
                    <a:pt x="1142544" y="720080"/>
                    <a:pt x="828248" y="405784"/>
                    <a:pt x="828248" y="18080"/>
                  </a:cubicBezTo>
                  <a:cubicBezTo>
                    <a:pt x="828248" y="12022"/>
                    <a:pt x="828325" y="5981"/>
                    <a:pt x="830071" y="0"/>
                  </a:cubicBezTo>
                  <a:lnTo>
                    <a:pt x="499556" y="0"/>
                  </a:lnTo>
                  <a:lnTo>
                    <a:pt x="499556" y="2460426"/>
                  </a:lnTo>
                  <a:lnTo>
                    <a:pt x="0" y="2460426"/>
                  </a:lnTo>
                  <a:lnTo>
                    <a:pt x="0" y="2892474"/>
                  </a:lnTo>
                  <a:lnTo>
                    <a:pt x="2664296" y="2892474"/>
                  </a:lnTo>
                  <a:lnTo>
                    <a:pt x="2664296" y="2520280"/>
                  </a:lnTo>
                  <a:lnTo>
                    <a:pt x="2664296" y="2460426"/>
                  </a:lnTo>
                  <a:lnTo>
                    <a:pt x="2664296" y="2041326"/>
                  </a:lnTo>
                  <a:cubicBezTo>
                    <a:pt x="3043710" y="2033309"/>
                    <a:pt x="3348296" y="1722760"/>
                    <a:pt x="3348296" y="1341070"/>
                  </a:cubicBezTo>
                  <a:cubicBezTo>
                    <a:pt x="3348296" y="959381"/>
                    <a:pt x="3043710" y="648831"/>
                    <a:pt x="2664296" y="640815"/>
                  </a:cubicBezTo>
                  <a:close/>
                </a:path>
              </a:pathLst>
            </a:custGeom>
            <a:solidFill>
              <a:srgbClr val="FFC000"/>
            </a:solidFill>
            <a:ln>
              <a:solidFill>
                <a:schemeClr val="bg2">
                  <a:lumMod val="10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riblet"/>
            </a:sp3d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ый треугольник 6"/>
            <p:cNvSpPr/>
            <p:nvPr/>
          </p:nvSpPr>
          <p:spPr>
            <a:xfrm>
              <a:off x="4572000" y="836712"/>
              <a:ext cx="3024336" cy="3384376"/>
            </a:xfrm>
            <a:custGeom>
              <a:avLst/>
              <a:gdLst/>
              <a:ahLst/>
              <a:cxnLst/>
              <a:rect l="l" t="t" r="r" b="b"/>
              <a:pathLst>
                <a:path w="3024336" h="3384376">
                  <a:moveTo>
                    <a:pt x="0" y="0"/>
                  </a:moveTo>
                  <a:lnTo>
                    <a:pt x="3024336" y="2664296"/>
                  </a:lnTo>
                  <a:lnTo>
                    <a:pt x="1834226" y="2664296"/>
                  </a:lnTo>
                  <a:cubicBezTo>
                    <a:pt x="1835972" y="2670277"/>
                    <a:pt x="1836048" y="2676318"/>
                    <a:pt x="1836048" y="2682376"/>
                  </a:cubicBezTo>
                  <a:cubicBezTo>
                    <a:pt x="1836048" y="3070080"/>
                    <a:pt x="1521752" y="3384376"/>
                    <a:pt x="1134048" y="3384376"/>
                  </a:cubicBezTo>
                  <a:cubicBezTo>
                    <a:pt x="746344" y="3384376"/>
                    <a:pt x="432048" y="3070080"/>
                    <a:pt x="432048" y="2682376"/>
                  </a:cubicBezTo>
                  <a:lnTo>
                    <a:pt x="433871" y="2664296"/>
                  </a:lnTo>
                  <a:lnTo>
                    <a:pt x="0" y="2664296"/>
                  </a:lnTo>
                  <a:lnTo>
                    <a:pt x="0" y="2050250"/>
                  </a:lnTo>
                  <a:cubicBezTo>
                    <a:pt x="379370" y="2042232"/>
                    <a:pt x="683920" y="1731718"/>
                    <a:pt x="683920" y="1350072"/>
                  </a:cubicBezTo>
                  <a:cubicBezTo>
                    <a:pt x="683920" y="968426"/>
                    <a:pt x="379370" y="657913"/>
                    <a:pt x="0" y="649895"/>
                  </a:cubicBezTo>
                  <a:close/>
                </a:path>
              </a:pathLst>
            </a:custGeom>
            <a:ln>
              <a:solidFill>
                <a:schemeClr val="bg2">
                  <a:lumMod val="10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riblet"/>
            </a:sp3d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" name="Прямоугольник 2"/>
          <p:cNvSpPr/>
          <p:nvPr/>
        </p:nvSpPr>
        <p:spPr>
          <a:xfrm>
            <a:off x="357158" y="714356"/>
            <a:ext cx="84249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8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Технология «Дети – волонтеры» предполагает </a:t>
            </a:r>
            <a:endParaRPr lang="ru-RU" sz="28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7886" y="2000240"/>
            <a:ext cx="2856791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ctr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   Участие в социально-значимых акциях различного уровня</a:t>
            </a:r>
          </a:p>
          <a:p>
            <a:pPr marL="457200" indent="-457200">
              <a:buAutoNum type="arabicPeriod"/>
            </a:pPr>
            <a:endParaRPr lang="ru-RU" sz="2000" b="1" dirty="0" smtClean="0">
              <a:solidFill>
                <a:srgbClr val="C00000"/>
              </a:solidFill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8596" y="3571876"/>
            <a:ext cx="274797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b="1" dirty="0" smtClean="0">
              <a:solidFill>
                <a:srgbClr val="C00000"/>
              </a:solidFill>
              <a:latin typeface="Times New Roman" panose="02020603050405020304" pitchFamily="18" charset="0"/>
            </a:endParaRPr>
          </a:p>
          <a:p>
            <a:endParaRPr lang="ru-RU" sz="2000" b="1" dirty="0" smtClean="0">
              <a:solidFill>
                <a:srgbClr val="0000FF"/>
              </a:solidFill>
              <a:latin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Помощь старших дошкольников младшим</a:t>
            </a:r>
            <a:endParaRPr lang="ru-RU" sz="2000" b="1" dirty="0" smtClean="0">
              <a:solidFill>
                <a:srgbClr val="0000FF"/>
              </a:solidFill>
              <a:latin typeface="Times New Roman" panose="02020603050405020304" pitchFamily="18" charset="0"/>
            </a:endParaRPr>
          </a:p>
          <a:p>
            <a:endParaRPr lang="ru-RU" sz="2000" dirty="0">
              <a:solidFill>
                <a:srgbClr val="0000FF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929322" y="1714488"/>
            <a:ext cx="2714644" cy="1979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Разновозрастное общение между детьми</a:t>
            </a:r>
          </a:p>
          <a:p>
            <a:pPr algn="ctr"/>
            <a:endParaRPr lang="ru-RU" sz="2000" b="1" dirty="0" smtClean="0">
              <a:solidFill>
                <a:srgbClr val="C00000"/>
              </a:solidFill>
              <a:latin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endParaRPr lang="ru-RU" sz="2000" dirty="0">
              <a:solidFill>
                <a:srgbClr val="0000FF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429388" y="4214818"/>
            <a:ext cx="230145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Участие в добровольческих мероприятиях</a:t>
            </a:r>
            <a:endParaRPr lang="ru-RU" sz="2000" dirty="0">
              <a:solidFill>
                <a:srgbClr val="0000FF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215074" y="1357298"/>
            <a:ext cx="230145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000" dirty="0">
              <a:solidFill>
                <a:srgbClr val="0000FF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357554" y="1428736"/>
            <a:ext cx="24288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898943894"/>
      </p:ext>
    </p:extLst>
  </p:cSld>
  <p:clrMapOvr>
    <a:masterClrMapping/>
  </p:clrMapOvr>
  <p:transition advTm="16489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357158" y="548680"/>
            <a:ext cx="8501122" cy="1152128"/>
          </a:xfrm>
          <a:prstGeom prst="round2Diag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ЦЕЛЬ</a:t>
            </a:r>
          </a:p>
          <a:p>
            <a:pPr algn="ctr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эффективная социализация воспитанников в ДОО</a:t>
            </a:r>
            <a:endParaRPr lang="ru-RU" sz="2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трелка вниз 4"/>
          <p:cNvSpPr/>
          <p:nvPr/>
        </p:nvSpPr>
        <p:spPr>
          <a:xfrm>
            <a:off x="4272195" y="1700808"/>
            <a:ext cx="484632" cy="561933"/>
          </a:xfrm>
          <a:prstGeom prst="down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23528" y="2276872"/>
            <a:ext cx="8568952" cy="417646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</a:t>
            </a:r>
          </a:p>
          <a:p>
            <a:pPr algn="ctr"/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endParaRPr lang="ru-RU" dirty="0">
              <a:solidFill>
                <a:srgbClr val="C00000"/>
              </a:solidFill>
            </a:endParaRPr>
          </a:p>
          <a:p>
            <a:pPr algn="ctr"/>
            <a:endParaRPr lang="ru-RU" dirty="0" smtClean="0">
              <a:solidFill>
                <a:srgbClr val="C00000"/>
              </a:solidFill>
            </a:endParaRPr>
          </a:p>
          <a:p>
            <a:pPr algn="ctr"/>
            <a:endParaRPr lang="ru-RU" dirty="0">
              <a:solidFill>
                <a:srgbClr val="C00000"/>
              </a:solidFill>
            </a:endParaRPr>
          </a:p>
          <a:p>
            <a:pPr algn="ctr"/>
            <a:endParaRPr lang="ru-RU" dirty="0" smtClean="0">
              <a:solidFill>
                <a:srgbClr val="C00000"/>
              </a:solidFill>
            </a:endParaRPr>
          </a:p>
          <a:p>
            <a:pPr algn="ctr"/>
            <a:endParaRPr lang="ru-RU" dirty="0">
              <a:solidFill>
                <a:srgbClr val="C00000"/>
              </a:solidFill>
            </a:endParaRPr>
          </a:p>
          <a:p>
            <a:pPr algn="ctr"/>
            <a:endParaRPr lang="ru-RU" dirty="0" smtClean="0">
              <a:solidFill>
                <a:srgbClr val="C00000"/>
              </a:solidFill>
            </a:endParaRPr>
          </a:p>
          <a:p>
            <a:pPr algn="ctr"/>
            <a:endParaRPr lang="ru-RU" dirty="0">
              <a:solidFill>
                <a:srgbClr val="C00000"/>
              </a:solidFill>
            </a:endParaRPr>
          </a:p>
          <a:p>
            <a:pPr algn="ctr"/>
            <a:endParaRPr lang="ru-RU" dirty="0" smtClean="0">
              <a:solidFill>
                <a:srgbClr val="C00000"/>
              </a:solidFill>
            </a:endParaRPr>
          </a:p>
          <a:p>
            <a:pPr algn="ctr"/>
            <a:endParaRPr lang="ru-RU" dirty="0">
              <a:solidFill>
                <a:srgbClr val="C00000"/>
              </a:solidFill>
            </a:endParaRPr>
          </a:p>
          <a:p>
            <a:pPr algn="ctr"/>
            <a:endParaRPr lang="ru-RU" dirty="0" smtClean="0">
              <a:solidFill>
                <a:srgbClr val="C00000"/>
              </a:solidFill>
            </a:endParaRPr>
          </a:p>
          <a:p>
            <a:pPr algn="ctr"/>
            <a:endParaRPr lang="ru-RU" dirty="0">
              <a:solidFill>
                <a:srgbClr val="C00000"/>
              </a:solidFill>
            </a:endParaRPr>
          </a:p>
          <a:p>
            <a:pPr algn="ctr"/>
            <a:endParaRPr lang="ru-RU" dirty="0" smtClean="0">
              <a:solidFill>
                <a:srgbClr val="C00000"/>
              </a:solidFill>
            </a:endParaRPr>
          </a:p>
          <a:p>
            <a:pPr algn="ctr"/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28596" y="3071810"/>
            <a:ext cx="1928826" cy="271806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Развитие социальных компетенций дошкольников</a:t>
            </a:r>
            <a:endParaRPr lang="ru-RU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357422" y="3071810"/>
            <a:ext cx="2214578" cy="273581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Развитие навыков общения в разновозрастном коллективе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572000" y="3071810"/>
            <a:ext cx="2214578" cy="273581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Развитие самостоятельности и ответственности, прежде всего у младших детей</a:t>
            </a:r>
            <a:endParaRPr lang="ru-RU" sz="16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786578" y="3071811"/>
            <a:ext cx="2000264" cy="271464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Передача игрового опыта в естественной среде</a:t>
            </a:r>
            <a:endParaRPr lang="ru-RU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22352406"/>
      </p:ext>
    </p:extLst>
  </p:cSld>
  <p:clrMapOvr>
    <a:masterClrMapping/>
  </p:clrMapOvr>
  <p:transition advTm="13619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496944" cy="114300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 подготовительного этапа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</a:t>
            </a:r>
          </a:p>
          <a:p>
            <a:pPr marL="0" indent="0">
              <a:buNone/>
            </a:pPr>
            <a:r>
              <a:rPr lang="ru-RU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</a:t>
            </a:r>
            <a:endParaRPr lang="ru-RU" sz="2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487682" y="1643050"/>
            <a:ext cx="7941969" cy="4499985"/>
            <a:chOff x="545" y="1488"/>
            <a:chExt cx="4737" cy="2549"/>
          </a:xfrm>
        </p:grpSpPr>
        <p:sp>
          <p:nvSpPr>
            <p:cNvPr id="5" name="AutoShape 3"/>
            <p:cNvSpPr>
              <a:spLocks noChangeArrowheads="1"/>
            </p:cNvSpPr>
            <p:nvPr/>
          </p:nvSpPr>
          <p:spPr bwMode="gray">
            <a:xfrm>
              <a:off x="1234" y="1488"/>
              <a:ext cx="3484" cy="1728"/>
            </a:xfrm>
            <a:prstGeom prst="upArrow">
              <a:avLst>
                <a:gd name="adj1" fmla="val 57824"/>
                <a:gd name="adj2" fmla="val 54398"/>
              </a:avLst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tint val="0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" name="Text Box 5"/>
            <p:cNvSpPr txBox="1">
              <a:spLocks noChangeArrowheads="1"/>
            </p:cNvSpPr>
            <p:nvPr/>
          </p:nvSpPr>
          <p:spPr bwMode="gray">
            <a:xfrm>
              <a:off x="2011" y="1873"/>
              <a:ext cx="110" cy="2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/>
              <a:endParaRPr lang="en-US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545" y="2668"/>
              <a:ext cx="1100" cy="1365"/>
              <a:chOff x="545" y="2476"/>
              <a:chExt cx="1100" cy="1365"/>
            </a:xfrm>
          </p:grpSpPr>
          <p:grpSp>
            <p:nvGrpSpPr>
              <p:cNvPr id="8" name="Group 7"/>
              <p:cNvGrpSpPr>
                <a:grpSpLocks/>
              </p:cNvGrpSpPr>
              <p:nvPr/>
            </p:nvGrpSpPr>
            <p:grpSpPr bwMode="auto">
              <a:xfrm>
                <a:off x="545" y="2476"/>
                <a:ext cx="1100" cy="1293"/>
                <a:chOff x="582" y="1584"/>
                <a:chExt cx="1465" cy="1756"/>
              </a:xfrm>
            </p:grpSpPr>
            <p:grpSp>
              <p:nvGrpSpPr>
                <p:cNvPr id="9" name="Group 8"/>
                <p:cNvGrpSpPr>
                  <a:grpSpLocks/>
                </p:cNvGrpSpPr>
                <p:nvPr/>
              </p:nvGrpSpPr>
              <p:grpSpPr bwMode="auto">
                <a:xfrm>
                  <a:off x="766" y="1584"/>
                  <a:ext cx="1105" cy="1097"/>
                  <a:chOff x="2208" y="1920"/>
                  <a:chExt cx="1488" cy="1422"/>
                </a:xfrm>
              </p:grpSpPr>
              <p:sp>
                <p:nvSpPr>
                  <p:cNvPr id="32" name="Oval 9"/>
                  <p:cNvSpPr>
                    <a:spLocks noChangeArrowheads="1"/>
                  </p:cNvSpPr>
                  <p:nvPr/>
                </p:nvSpPr>
                <p:spPr bwMode="gray">
                  <a:xfrm>
                    <a:off x="2208" y="1920"/>
                    <a:ext cx="1488" cy="142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accent2"/>
                      </a:gs>
                      <a:gs pos="100000">
                        <a:schemeClr val="accent2">
                          <a:gamma/>
                          <a:shade val="63529"/>
                          <a:invGamma/>
                        </a:scheme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33" name="Freeform 10"/>
                  <p:cNvSpPr>
                    <a:spLocks/>
                  </p:cNvSpPr>
                  <p:nvPr/>
                </p:nvSpPr>
                <p:spPr bwMode="gray">
                  <a:xfrm>
                    <a:off x="2208" y="1948"/>
                    <a:ext cx="1296" cy="634"/>
                  </a:xfrm>
                  <a:custGeom>
                    <a:avLst/>
                    <a:gdLst>
                      <a:gd name="T0" fmla="*/ 1301 w 1321"/>
                      <a:gd name="T1" fmla="*/ 401 h 712"/>
                      <a:gd name="T2" fmla="*/ 1317 w 1321"/>
                      <a:gd name="T3" fmla="*/ 442 h 712"/>
                      <a:gd name="T4" fmla="*/ 1321 w 1321"/>
                      <a:gd name="T5" fmla="*/ 481 h 712"/>
                      <a:gd name="T6" fmla="*/ 1315 w 1321"/>
                      <a:gd name="T7" fmla="*/ 516 h 712"/>
                      <a:gd name="T8" fmla="*/ 1298 w 1321"/>
                      <a:gd name="T9" fmla="*/ 550 h 712"/>
                      <a:gd name="T10" fmla="*/ 1272 w 1321"/>
                      <a:gd name="T11" fmla="*/ 579 h 712"/>
                      <a:gd name="T12" fmla="*/ 1239 w 1321"/>
                      <a:gd name="T13" fmla="*/ 604 h 712"/>
                      <a:gd name="T14" fmla="*/ 1196 w 1321"/>
                      <a:gd name="T15" fmla="*/ 628 h 712"/>
                      <a:gd name="T16" fmla="*/ 1147 w 1321"/>
                      <a:gd name="T17" fmla="*/ 649 h 712"/>
                      <a:gd name="T18" fmla="*/ 1092 w 1321"/>
                      <a:gd name="T19" fmla="*/ 667 h 712"/>
                      <a:gd name="T20" fmla="*/ 1031 w 1321"/>
                      <a:gd name="T21" fmla="*/ 683 h 712"/>
                      <a:gd name="T22" fmla="*/ 967 w 1321"/>
                      <a:gd name="T23" fmla="*/ 694 h 712"/>
                      <a:gd name="T24" fmla="*/ 896 w 1321"/>
                      <a:gd name="T25" fmla="*/ 704 h 712"/>
                      <a:gd name="T26" fmla="*/ 824 w 1321"/>
                      <a:gd name="T27" fmla="*/ 710 h 712"/>
                      <a:gd name="T28" fmla="*/ 795 w 1321"/>
                      <a:gd name="T29" fmla="*/ 712 h 712"/>
                      <a:gd name="T30" fmla="*/ 476 w 1321"/>
                      <a:gd name="T31" fmla="*/ 712 h 712"/>
                      <a:gd name="T32" fmla="*/ 472 w 1321"/>
                      <a:gd name="T33" fmla="*/ 712 h 712"/>
                      <a:gd name="T34" fmla="*/ 409 w 1321"/>
                      <a:gd name="T35" fmla="*/ 708 h 712"/>
                      <a:gd name="T36" fmla="*/ 348 w 1321"/>
                      <a:gd name="T37" fmla="*/ 704 h 712"/>
                      <a:gd name="T38" fmla="*/ 290 w 1321"/>
                      <a:gd name="T39" fmla="*/ 696 h 712"/>
                      <a:gd name="T40" fmla="*/ 235 w 1321"/>
                      <a:gd name="T41" fmla="*/ 689 h 712"/>
                      <a:gd name="T42" fmla="*/ 186 w 1321"/>
                      <a:gd name="T43" fmla="*/ 677 h 712"/>
                      <a:gd name="T44" fmla="*/ 141 w 1321"/>
                      <a:gd name="T45" fmla="*/ 663 h 712"/>
                      <a:gd name="T46" fmla="*/ 102 w 1321"/>
                      <a:gd name="T47" fmla="*/ 648 h 712"/>
                      <a:gd name="T48" fmla="*/ 67 w 1321"/>
                      <a:gd name="T49" fmla="*/ 630 h 712"/>
                      <a:gd name="T50" fmla="*/ 39 w 1321"/>
                      <a:gd name="T51" fmla="*/ 608 h 712"/>
                      <a:gd name="T52" fmla="*/ 18 w 1321"/>
                      <a:gd name="T53" fmla="*/ 583 h 712"/>
                      <a:gd name="T54" fmla="*/ 6 w 1321"/>
                      <a:gd name="T55" fmla="*/ 554 h 712"/>
                      <a:gd name="T56" fmla="*/ 0 w 1321"/>
                      <a:gd name="T57" fmla="*/ 524 h 712"/>
                      <a:gd name="T58" fmla="*/ 0 w 1321"/>
                      <a:gd name="T59" fmla="*/ 520 h 712"/>
                      <a:gd name="T60" fmla="*/ 4 w 1321"/>
                      <a:gd name="T61" fmla="*/ 487 h 712"/>
                      <a:gd name="T62" fmla="*/ 16 w 1321"/>
                      <a:gd name="T63" fmla="*/ 446 h 712"/>
                      <a:gd name="T64" fmla="*/ 51 w 1321"/>
                      <a:gd name="T65" fmla="*/ 370 h 712"/>
                      <a:gd name="T66" fmla="*/ 94 w 1321"/>
                      <a:gd name="T67" fmla="*/ 299 h 712"/>
                      <a:gd name="T68" fmla="*/ 147 w 1321"/>
                      <a:gd name="T69" fmla="*/ 235 h 712"/>
                      <a:gd name="T70" fmla="*/ 204 w 1321"/>
                      <a:gd name="T71" fmla="*/ 176 h 712"/>
                      <a:gd name="T72" fmla="*/ 270 w 1321"/>
                      <a:gd name="T73" fmla="*/ 125 h 712"/>
                      <a:gd name="T74" fmla="*/ 341 w 1321"/>
                      <a:gd name="T75" fmla="*/ 82 h 712"/>
                      <a:gd name="T76" fmla="*/ 415 w 1321"/>
                      <a:gd name="T77" fmla="*/ 47 h 712"/>
                      <a:gd name="T78" fmla="*/ 497 w 1321"/>
                      <a:gd name="T79" fmla="*/ 21 h 712"/>
                      <a:gd name="T80" fmla="*/ 581 w 1321"/>
                      <a:gd name="T81" fmla="*/ 6 h 712"/>
                      <a:gd name="T82" fmla="*/ 667 w 1321"/>
                      <a:gd name="T83" fmla="*/ 0 h 712"/>
                      <a:gd name="T84" fmla="*/ 667 w 1321"/>
                      <a:gd name="T85" fmla="*/ 0 h 712"/>
                      <a:gd name="T86" fmla="*/ 759 w 1321"/>
                      <a:gd name="T87" fmla="*/ 6 h 712"/>
                      <a:gd name="T88" fmla="*/ 847 w 1321"/>
                      <a:gd name="T89" fmla="*/ 23 h 712"/>
                      <a:gd name="T90" fmla="*/ 932 w 1321"/>
                      <a:gd name="T91" fmla="*/ 53 h 712"/>
                      <a:gd name="T92" fmla="*/ 1010 w 1321"/>
                      <a:gd name="T93" fmla="*/ 90 h 712"/>
                      <a:gd name="T94" fmla="*/ 1082 w 1321"/>
                      <a:gd name="T95" fmla="*/ 137 h 712"/>
                      <a:gd name="T96" fmla="*/ 1149 w 1321"/>
                      <a:gd name="T97" fmla="*/ 194 h 712"/>
                      <a:gd name="T98" fmla="*/ 1208 w 1321"/>
                      <a:gd name="T99" fmla="*/ 256 h 712"/>
                      <a:gd name="T100" fmla="*/ 1258 w 1321"/>
                      <a:gd name="T101" fmla="*/ 325 h 712"/>
                      <a:gd name="T102" fmla="*/ 1301 w 1321"/>
                      <a:gd name="T103" fmla="*/ 401 h 712"/>
                      <a:gd name="T104" fmla="*/ 1301 w 1321"/>
                      <a:gd name="T105" fmla="*/ 401 h 71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</a:cxnLst>
                    <a:rect l="0" t="0" r="r" b="b"/>
                    <a:pathLst>
                      <a:path w="1321" h="712">
                        <a:moveTo>
                          <a:pt x="1301" y="401"/>
                        </a:moveTo>
                        <a:lnTo>
                          <a:pt x="1317" y="442"/>
                        </a:lnTo>
                        <a:lnTo>
                          <a:pt x="1321" y="481"/>
                        </a:lnTo>
                        <a:lnTo>
                          <a:pt x="1315" y="516"/>
                        </a:lnTo>
                        <a:lnTo>
                          <a:pt x="1298" y="550"/>
                        </a:lnTo>
                        <a:lnTo>
                          <a:pt x="1272" y="579"/>
                        </a:lnTo>
                        <a:lnTo>
                          <a:pt x="1239" y="604"/>
                        </a:lnTo>
                        <a:lnTo>
                          <a:pt x="1196" y="628"/>
                        </a:lnTo>
                        <a:lnTo>
                          <a:pt x="1147" y="649"/>
                        </a:lnTo>
                        <a:lnTo>
                          <a:pt x="1092" y="667"/>
                        </a:lnTo>
                        <a:lnTo>
                          <a:pt x="1031" y="683"/>
                        </a:lnTo>
                        <a:lnTo>
                          <a:pt x="967" y="694"/>
                        </a:lnTo>
                        <a:lnTo>
                          <a:pt x="896" y="704"/>
                        </a:lnTo>
                        <a:lnTo>
                          <a:pt x="824" y="710"/>
                        </a:lnTo>
                        <a:lnTo>
                          <a:pt x="795" y="712"/>
                        </a:lnTo>
                        <a:lnTo>
                          <a:pt x="476" y="712"/>
                        </a:lnTo>
                        <a:lnTo>
                          <a:pt x="472" y="712"/>
                        </a:lnTo>
                        <a:lnTo>
                          <a:pt x="409" y="708"/>
                        </a:lnTo>
                        <a:lnTo>
                          <a:pt x="348" y="704"/>
                        </a:lnTo>
                        <a:lnTo>
                          <a:pt x="290" y="696"/>
                        </a:lnTo>
                        <a:lnTo>
                          <a:pt x="235" y="689"/>
                        </a:lnTo>
                        <a:lnTo>
                          <a:pt x="186" y="677"/>
                        </a:lnTo>
                        <a:lnTo>
                          <a:pt x="141" y="663"/>
                        </a:lnTo>
                        <a:lnTo>
                          <a:pt x="102" y="648"/>
                        </a:lnTo>
                        <a:lnTo>
                          <a:pt x="67" y="630"/>
                        </a:lnTo>
                        <a:lnTo>
                          <a:pt x="39" y="608"/>
                        </a:lnTo>
                        <a:lnTo>
                          <a:pt x="18" y="583"/>
                        </a:lnTo>
                        <a:lnTo>
                          <a:pt x="6" y="554"/>
                        </a:lnTo>
                        <a:lnTo>
                          <a:pt x="0" y="524"/>
                        </a:lnTo>
                        <a:lnTo>
                          <a:pt x="0" y="520"/>
                        </a:lnTo>
                        <a:lnTo>
                          <a:pt x="4" y="487"/>
                        </a:lnTo>
                        <a:lnTo>
                          <a:pt x="16" y="446"/>
                        </a:lnTo>
                        <a:lnTo>
                          <a:pt x="51" y="370"/>
                        </a:lnTo>
                        <a:lnTo>
                          <a:pt x="94" y="299"/>
                        </a:lnTo>
                        <a:lnTo>
                          <a:pt x="147" y="235"/>
                        </a:lnTo>
                        <a:lnTo>
                          <a:pt x="204" y="176"/>
                        </a:lnTo>
                        <a:lnTo>
                          <a:pt x="270" y="125"/>
                        </a:lnTo>
                        <a:lnTo>
                          <a:pt x="341" y="82"/>
                        </a:lnTo>
                        <a:lnTo>
                          <a:pt x="415" y="47"/>
                        </a:lnTo>
                        <a:lnTo>
                          <a:pt x="497" y="21"/>
                        </a:lnTo>
                        <a:lnTo>
                          <a:pt x="581" y="6"/>
                        </a:lnTo>
                        <a:lnTo>
                          <a:pt x="667" y="0"/>
                        </a:lnTo>
                        <a:lnTo>
                          <a:pt x="667" y="0"/>
                        </a:lnTo>
                        <a:lnTo>
                          <a:pt x="759" y="6"/>
                        </a:lnTo>
                        <a:lnTo>
                          <a:pt x="847" y="23"/>
                        </a:lnTo>
                        <a:lnTo>
                          <a:pt x="932" y="53"/>
                        </a:lnTo>
                        <a:lnTo>
                          <a:pt x="1010" y="90"/>
                        </a:lnTo>
                        <a:lnTo>
                          <a:pt x="1082" y="137"/>
                        </a:lnTo>
                        <a:lnTo>
                          <a:pt x="1149" y="194"/>
                        </a:lnTo>
                        <a:lnTo>
                          <a:pt x="1208" y="256"/>
                        </a:lnTo>
                        <a:lnTo>
                          <a:pt x="1258" y="325"/>
                        </a:lnTo>
                        <a:lnTo>
                          <a:pt x="1301" y="401"/>
                        </a:lnTo>
                        <a:lnTo>
                          <a:pt x="1301" y="401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FFFFFF"/>
                      </a:gs>
                      <a:gs pos="100000">
                        <a:schemeClr val="accent2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0">
                        <a:solidFill>
                          <a:srgbClr val="BBF6EE"/>
                        </a:solidFill>
                        <a:prstDash val="solid"/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31" name="Text Box 11"/>
                <p:cNvSpPr txBox="1">
                  <a:spLocks noChangeArrowheads="1"/>
                </p:cNvSpPr>
                <p:nvPr/>
              </p:nvSpPr>
              <p:spPr bwMode="gray">
                <a:xfrm>
                  <a:off x="582" y="3003"/>
                  <a:ext cx="1465" cy="33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algn="ctr" eaLnBrk="0" hangingPunct="0"/>
                  <a:r>
                    <a:rPr lang="ru-RU" altLang="ru-RU" sz="1100" b="1" dirty="0" smtClean="0">
                      <a:solidFill>
                        <a:srgbClr val="FFFFFF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</a:rPr>
                    <a:t>Генетически </a:t>
                  </a:r>
                  <a:r>
                    <a:rPr lang="ru-RU" altLang="ru-RU" sz="1100" b="1" dirty="0" err="1" smtClean="0">
                      <a:solidFill>
                        <a:srgbClr val="FFFFFF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</a:rPr>
                    <a:t>обусдловленность</a:t>
                  </a:r>
                  <a:endParaRPr lang="en-US" altLang="ru-RU" sz="1100" b="1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</a:endParaRPr>
                </a:p>
              </p:txBody>
            </p:sp>
          </p:grpSp>
          <p:sp>
            <p:nvSpPr>
              <p:cNvPr id="29" name="Oval 12"/>
              <p:cNvSpPr>
                <a:spLocks noChangeArrowheads="1"/>
              </p:cNvSpPr>
              <p:nvPr/>
            </p:nvSpPr>
            <p:spPr bwMode="gray">
              <a:xfrm>
                <a:off x="545" y="3300"/>
                <a:ext cx="1077" cy="541"/>
              </a:xfrm>
              <a:prstGeom prst="ellipse">
                <a:avLst/>
              </a:prstGeom>
              <a:gradFill rotWithShape="1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r>
                  <a:rPr lang="ru-RU" altLang="ru-RU" sz="20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Изготовление </a:t>
                </a:r>
              </a:p>
              <a:p>
                <a:pPr algn="ctr"/>
                <a:r>
                  <a:rPr lang="ru-RU" altLang="ru-RU" sz="20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атрибутов</a:t>
                </a:r>
              </a:p>
            </p:txBody>
          </p:sp>
        </p:grpSp>
        <p:grpSp>
          <p:nvGrpSpPr>
            <p:cNvPr id="10" name="Group 13"/>
            <p:cNvGrpSpPr>
              <a:grpSpLocks/>
            </p:cNvGrpSpPr>
            <p:nvPr/>
          </p:nvGrpSpPr>
          <p:grpSpPr bwMode="auto">
            <a:xfrm>
              <a:off x="1618" y="2668"/>
              <a:ext cx="1534" cy="1304"/>
              <a:chOff x="1618" y="2476"/>
              <a:chExt cx="1534" cy="1304"/>
            </a:xfrm>
          </p:grpSpPr>
          <p:grpSp>
            <p:nvGrpSpPr>
              <p:cNvPr id="11" name="Group 14"/>
              <p:cNvGrpSpPr>
                <a:grpSpLocks/>
              </p:cNvGrpSpPr>
              <p:nvPr/>
            </p:nvGrpSpPr>
            <p:grpSpPr bwMode="auto">
              <a:xfrm>
                <a:off x="1885" y="2476"/>
                <a:ext cx="850" cy="808"/>
                <a:chOff x="2208" y="1920"/>
                <a:chExt cx="1488" cy="1417"/>
              </a:xfrm>
            </p:grpSpPr>
            <p:sp>
              <p:nvSpPr>
                <p:cNvPr id="26" name="Oval 15"/>
                <p:cNvSpPr>
                  <a:spLocks noChangeArrowheads="1"/>
                </p:cNvSpPr>
                <p:nvPr/>
              </p:nvSpPr>
              <p:spPr bwMode="gray">
                <a:xfrm>
                  <a:off x="2274" y="1920"/>
                  <a:ext cx="1422" cy="1417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hlink">
                        <a:gamma/>
                        <a:shade val="51373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sy="50000" kx="-2453608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7" name="Freeform 16"/>
                <p:cNvSpPr>
                  <a:spLocks/>
                </p:cNvSpPr>
                <p:nvPr/>
              </p:nvSpPr>
              <p:spPr bwMode="gray">
                <a:xfrm>
                  <a:off x="2208" y="1948"/>
                  <a:ext cx="1296" cy="634"/>
                </a:xfrm>
                <a:custGeom>
                  <a:avLst/>
                  <a:gdLst>
                    <a:gd name="T0" fmla="*/ 1301 w 1321"/>
                    <a:gd name="T1" fmla="*/ 401 h 712"/>
                    <a:gd name="T2" fmla="*/ 1317 w 1321"/>
                    <a:gd name="T3" fmla="*/ 442 h 712"/>
                    <a:gd name="T4" fmla="*/ 1321 w 1321"/>
                    <a:gd name="T5" fmla="*/ 481 h 712"/>
                    <a:gd name="T6" fmla="*/ 1315 w 1321"/>
                    <a:gd name="T7" fmla="*/ 516 h 712"/>
                    <a:gd name="T8" fmla="*/ 1298 w 1321"/>
                    <a:gd name="T9" fmla="*/ 550 h 712"/>
                    <a:gd name="T10" fmla="*/ 1272 w 1321"/>
                    <a:gd name="T11" fmla="*/ 579 h 712"/>
                    <a:gd name="T12" fmla="*/ 1239 w 1321"/>
                    <a:gd name="T13" fmla="*/ 604 h 712"/>
                    <a:gd name="T14" fmla="*/ 1196 w 1321"/>
                    <a:gd name="T15" fmla="*/ 628 h 712"/>
                    <a:gd name="T16" fmla="*/ 1147 w 1321"/>
                    <a:gd name="T17" fmla="*/ 649 h 712"/>
                    <a:gd name="T18" fmla="*/ 1092 w 1321"/>
                    <a:gd name="T19" fmla="*/ 667 h 712"/>
                    <a:gd name="T20" fmla="*/ 1031 w 1321"/>
                    <a:gd name="T21" fmla="*/ 683 h 712"/>
                    <a:gd name="T22" fmla="*/ 967 w 1321"/>
                    <a:gd name="T23" fmla="*/ 694 h 712"/>
                    <a:gd name="T24" fmla="*/ 896 w 1321"/>
                    <a:gd name="T25" fmla="*/ 704 h 712"/>
                    <a:gd name="T26" fmla="*/ 824 w 1321"/>
                    <a:gd name="T27" fmla="*/ 710 h 712"/>
                    <a:gd name="T28" fmla="*/ 795 w 1321"/>
                    <a:gd name="T29" fmla="*/ 712 h 712"/>
                    <a:gd name="T30" fmla="*/ 476 w 1321"/>
                    <a:gd name="T31" fmla="*/ 712 h 712"/>
                    <a:gd name="T32" fmla="*/ 472 w 1321"/>
                    <a:gd name="T33" fmla="*/ 712 h 712"/>
                    <a:gd name="T34" fmla="*/ 409 w 1321"/>
                    <a:gd name="T35" fmla="*/ 708 h 712"/>
                    <a:gd name="T36" fmla="*/ 348 w 1321"/>
                    <a:gd name="T37" fmla="*/ 704 h 712"/>
                    <a:gd name="T38" fmla="*/ 290 w 1321"/>
                    <a:gd name="T39" fmla="*/ 696 h 712"/>
                    <a:gd name="T40" fmla="*/ 235 w 1321"/>
                    <a:gd name="T41" fmla="*/ 689 h 712"/>
                    <a:gd name="T42" fmla="*/ 186 w 1321"/>
                    <a:gd name="T43" fmla="*/ 677 h 712"/>
                    <a:gd name="T44" fmla="*/ 141 w 1321"/>
                    <a:gd name="T45" fmla="*/ 663 h 712"/>
                    <a:gd name="T46" fmla="*/ 102 w 1321"/>
                    <a:gd name="T47" fmla="*/ 648 h 712"/>
                    <a:gd name="T48" fmla="*/ 67 w 1321"/>
                    <a:gd name="T49" fmla="*/ 630 h 712"/>
                    <a:gd name="T50" fmla="*/ 39 w 1321"/>
                    <a:gd name="T51" fmla="*/ 608 h 712"/>
                    <a:gd name="T52" fmla="*/ 18 w 1321"/>
                    <a:gd name="T53" fmla="*/ 583 h 712"/>
                    <a:gd name="T54" fmla="*/ 6 w 1321"/>
                    <a:gd name="T55" fmla="*/ 554 h 712"/>
                    <a:gd name="T56" fmla="*/ 0 w 1321"/>
                    <a:gd name="T57" fmla="*/ 524 h 712"/>
                    <a:gd name="T58" fmla="*/ 0 w 1321"/>
                    <a:gd name="T59" fmla="*/ 520 h 712"/>
                    <a:gd name="T60" fmla="*/ 4 w 1321"/>
                    <a:gd name="T61" fmla="*/ 487 h 712"/>
                    <a:gd name="T62" fmla="*/ 16 w 1321"/>
                    <a:gd name="T63" fmla="*/ 446 h 712"/>
                    <a:gd name="T64" fmla="*/ 51 w 1321"/>
                    <a:gd name="T65" fmla="*/ 370 h 712"/>
                    <a:gd name="T66" fmla="*/ 94 w 1321"/>
                    <a:gd name="T67" fmla="*/ 299 h 712"/>
                    <a:gd name="T68" fmla="*/ 147 w 1321"/>
                    <a:gd name="T69" fmla="*/ 235 h 712"/>
                    <a:gd name="T70" fmla="*/ 204 w 1321"/>
                    <a:gd name="T71" fmla="*/ 176 h 712"/>
                    <a:gd name="T72" fmla="*/ 270 w 1321"/>
                    <a:gd name="T73" fmla="*/ 125 h 712"/>
                    <a:gd name="T74" fmla="*/ 341 w 1321"/>
                    <a:gd name="T75" fmla="*/ 82 h 712"/>
                    <a:gd name="T76" fmla="*/ 415 w 1321"/>
                    <a:gd name="T77" fmla="*/ 47 h 712"/>
                    <a:gd name="T78" fmla="*/ 497 w 1321"/>
                    <a:gd name="T79" fmla="*/ 21 h 712"/>
                    <a:gd name="T80" fmla="*/ 581 w 1321"/>
                    <a:gd name="T81" fmla="*/ 6 h 712"/>
                    <a:gd name="T82" fmla="*/ 667 w 1321"/>
                    <a:gd name="T83" fmla="*/ 0 h 712"/>
                    <a:gd name="T84" fmla="*/ 667 w 1321"/>
                    <a:gd name="T85" fmla="*/ 0 h 712"/>
                    <a:gd name="T86" fmla="*/ 759 w 1321"/>
                    <a:gd name="T87" fmla="*/ 6 h 712"/>
                    <a:gd name="T88" fmla="*/ 847 w 1321"/>
                    <a:gd name="T89" fmla="*/ 23 h 712"/>
                    <a:gd name="T90" fmla="*/ 932 w 1321"/>
                    <a:gd name="T91" fmla="*/ 53 h 712"/>
                    <a:gd name="T92" fmla="*/ 1010 w 1321"/>
                    <a:gd name="T93" fmla="*/ 90 h 712"/>
                    <a:gd name="T94" fmla="*/ 1082 w 1321"/>
                    <a:gd name="T95" fmla="*/ 137 h 712"/>
                    <a:gd name="T96" fmla="*/ 1149 w 1321"/>
                    <a:gd name="T97" fmla="*/ 194 h 712"/>
                    <a:gd name="T98" fmla="*/ 1208 w 1321"/>
                    <a:gd name="T99" fmla="*/ 256 h 712"/>
                    <a:gd name="T100" fmla="*/ 1258 w 1321"/>
                    <a:gd name="T101" fmla="*/ 325 h 712"/>
                    <a:gd name="T102" fmla="*/ 1301 w 1321"/>
                    <a:gd name="T103" fmla="*/ 401 h 712"/>
                    <a:gd name="T104" fmla="*/ 1301 w 1321"/>
                    <a:gd name="T105" fmla="*/ 401 h 7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1321" h="712">
                      <a:moveTo>
                        <a:pt x="1301" y="401"/>
                      </a:moveTo>
                      <a:lnTo>
                        <a:pt x="1317" y="442"/>
                      </a:lnTo>
                      <a:lnTo>
                        <a:pt x="1321" y="481"/>
                      </a:lnTo>
                      <a:lnTo>
                        <a:pt x="1315" y="516"/>
                      </a:lnTo>
                      <a:lnTo>
                        <a:pt x="1298" y="550"/>
                      </a:lnTo>
                      <a:lnTo>
                        <a:pt x="1272" y="579"/>
                      </a:lnTo>
                      <a:lnTo>
                        <a:pt x="1239" y="604"/>
                      </a:lnTo>
                      <a:lnTo>
                        <a:pt x="1196" y="628"/>
                      </a:lnTo>
                      <a:lnTo>
                        <a:pt x="1147" y="649"/>
                      </a:lnTo>
                      <a:lnTo>
                        <a:pt x="1092" y="667"/>
                      </a:lnTo>
                      <a:lnTo>
                        <a:pt x="1031" y="683"/>
                      </a:lnTo>
                      <a:lnTo>
                        <a:pt x="967" y="694"/>
                      </a:lnTo>
                      <a:lnTo>
                        <a:pt x="896" y="704"/>
                      </a:lnTo>
                      <a:lnTo>
                        <a:pt x="824" y="710"/>
                      </a:lnTo>
                      <a:lnTo>
                        <a:pt x="795" y="712"/>
                      </a:lnTo>
                      <a:lnTo>
                        <a:pt x="476" y="712"/>
                      </a:lnTo>
                      <a:lnTo>
                        <a:pt x="472" y="712"/>
                      </a:lnTo>
                      <a:lnTo>
                        <a:pt x="409" y="708"/>
                      </a:lnTo>
                      <a:lnTo>
                        <a:pt x="348" y="704"/>
                      </a:lnTo>
                      <a:lnTo>
                        <a:pt x="290" y="696"/>
                      </a:lnTo>
                      <a:lnTo>
                        <a:pt x="235" y="689"/>
                      </a:lnTo>
                      <a:lnTo>
                        <a:pt x="186" y="677"/>
                      </a:lnTo>
                      <a:lnTo>
                        <a:pt x="141" y="663"/>
                      </a:lnTo>
                      <a:lnTo>
                        <a:pt x="102" y="648"/>
                      </a:lnTo>
                      <a:lnTo>
                        <a:pt x="67" y="630"/>
                      </a:lnTo>
                      <a:lnTo>
                        <a:pt x="39" y="608"/>
                      </a:lnTo>
                      <a:lnTo>
                        <a:pt x="18" y="583"/>
                      </a:lnTo>
                      <a:lnTo>
                        <a:pt x="6" y="554"/>
                      </a:lnTo>
                      <a:lnTo>
                        <a:pt x="0" y="524"/>
                      </a:lnTo>
                      <a:lnTo>
                        <a:pt x="0" y="520"/>
                      </a:lnTo>
                      <a:lnTo>
                        <a:pt x="4" y="487"/>
                      </a:lnTo>
                      <a:lnTo>
                        <a:pt x="16" y="446"/>
                      </a:lnTo>
                      <a:lnTo>
                        <a:pt x="51" y="370"/>
                      </a:lnTo>
                      <a:lnTo>
                        <a:pt x="94" y="299"/>
                      </a:lnTo>
                      <a:lnTo>
                        <a:pt x="147" y="235"/>
                      </a:lnTo>
                      <a:lnTo>
                        <a:pt x="204" y="176"/>
                      </a:lnTo>
                      <a:lnTo>
                        <a:pt x="270" y="125"/>
                      </a:lnTo>
                      <a:lnTo>
                        <a:pt x="341" y="82"/>
                      </a:lnTo>
                      <a:lnTo>
                        <a:pt x="415" y="47"/>
                      </a:lnTo>
                      <a:lnTo>
                        <a:pt x="497" y="21"/>
                      </a:lnTo>
                      <a:lnTo>
                        <a:pt x="581" y="6"/>
                      </a:lnTo>
                      <a:lnTo>
                        <a:pt x="667" y="0"/>
                      </a:lnTo>
                      <a:lnTo>
                        <a:pt x="667" y="0"/>
                      </a:lnTo>
                      <a:lnTo>
                        <a:pt x="759" y="6"/>
                      </a:lnTo>
                      <a:lnTo>
                        <a:pt x="847" y="23"/>
                      </a:lnTo>
                      <a:lnTo>
                        <a:pt x="932" y="53"/>
                      </a:lnTo>
                      <a:lnTo>
                        <a:pt x="1010" y="90"/>
                      </a:lnTo>
                      <a:lnTo>
                        <a:pt x="1082" y="137"/>
                      </a:lnTo>
                      <a:lnTo>
                        <a:pt x="1149" y="194"/>
                      </a:lnTo>
                      <a:lnTo>
                        <a:pt x="1208" y="256"/>
                      </a:lnTo>
                      <a:lnTo>
                        <a:pt x="1258" y="325"/>
                      </a:lnTo>
                      <a:lnTo>
                        <a:pt x="1301" y="401"/>
                      </a:lnTo>
                      <a:lnTo>
                        <a:pt x="1301" y="401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hlink">
                        <a:gamma/>
                        <a:tint val="0"/>
                        <a:invGamma/>
                      </a:schemeClr>
                    </a:gs>
                    <a:gs pos="100000">
                      <a:schemeClr val="hlink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24" name="Text Box 17"/>
              <p:cNvSpPr txBox="1">
                <a:spLocks noChangeArrowheads="1"/>
              </p:cNvSpPr>
              <p:nvPr/>
            </p:nvSpPr>
            <p:spPr bwMode="gray">
              <a:xfrm>
                <a:off x="2079" y="2745"/>
                <a:ext cx="494" cy="40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ctr" eaLnBrk="0" hangingPunct="0"/>
                <a:r>
                  <a:rPr lang="ru-RU" altLang="ru-RU" sz="4000" b="1" dirty="0" smtClean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2</a:t>
                </a:r>
                <a:endParaRPr lang="en-US" altLang="ru-RU" sz="400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endParaRPr>
              </a:p>
            </p:txBody>
          </p:sp>
          <p:sp>
            <p:nvSpPr>
              <p:cNvPr id="25" name="Oval 18"/>
              <p:cNvSpPr>
                <a:spLocks noChangeArrowheads="1"/>
              </p:cNvSpPr>
              <p:nvPr/>
            </p:nvSpPr>
            <p:spPr bwMode="gray">
              <a:xfrm>
                <a:off x="1618" y="3389"/>
                <a:ext cx="1534" cy="391"/>
              </a:xfrm>
              <a:prstGeom prst="ellipse">
                <a:avLst/>
              </a:prstGeom>
              <a:gradFill rotWithShape="1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r>
                  <a:rPr lang="ru-RU" altLang="ru-RU" sz="20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Беседы с</a:t>
                </a:r>
              </a:p>
              <a:p>
                <a:pPr algn="ctr"/>
                <a:r>
                  <a:rPr lang="ru-RU" altLang="ru-RU" sz="20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воспитанниками о </a:t>
                </a:r>
              </a:p>
              <a:p>
                <a:pPr algn="ctr"/>
                <a:r>
                  <a:rPr lang="ru-RU" altLang="ru-RU" sz="20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волонтерском </a:t>
                </a:r>
              </a:p>
              <a:p>
                <a:pPr algn="ctr"/>
                <a:r>
                  <a:rPr lang="ru-RU" altLang="ru-RU" sz="20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движении</a:t>
                </a:r>
              </a:p>
            </p:txBody>
          </p:sp>
        </p:grpSp>
        <p:grpSp>
          <p:nvGrpSpPr>
            <p:cNvPr id="12" name="Group 19"/>
            <p:cNvGrpSpPr>
              <a:grpSpLocks/>
            </p:cNvGrpSpPr>
            <p:nvPr/>
          </p:nvGrpSpPr>
          <p:grpSpPr bwMode="auto">
            <a:xfrm>
              <a:off x="3080" y="2640"/>
              <a:ext cx="1020" cy="1397"/>
              <a:chOff x="3080" y="2448"/>
              <a:chExt cx="1020" cy="1397"/>
            </a:xfrm>
          </p:grpSpPr>
          <p:grpSp>
            <p:nvGrpSpPr>
              <p:cNvPr id="14" name="Group 20"/>
              <p:cNvGrpSpPr>
                <a:grpSpLocks/>
              </p:cNvGrpSpPr>
              <p:nvPr/>
            </p:nvGrpSpPr>
            <p:grpSpPr bwMode="auto">
              <a:xfrm>
                <a:off x="3181" y="2448"/>
                <a:ext cx="850" cy="836"/>
                <a:chOff x="2208" y="1920"/>
                <a:chExt cx="1488" cy="1466"/>
              </a:xfrm>
            </p:grpSpPr>
            <p:sp>
              <p:nvSpPr>
                <p:cNvPr id="21" name="Oval 21"/>
                <p:cNvSpPr>
                  <a:spLocks noChangeArrowheads="1"/>
                </p:cNvSpPr>
                <p:nvPr/>
              </p:nvSpPr>
              <p:spPr bwMode="gray">
                <a:xfrm>
                  <a:off x="2208" y="1920"/>
                  <a:ext cx="1488" cy="1466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51373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sy="50000" kx="-2453608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2" name="Freeform 22"/>
                <p:cNvSpPr>
                  <a:spLocks/>
                </p:cNvSpPr>
                <p:nvPr/>
              </p:nvSpPr>
              <p:spPr bwMode="gray">
                <a:xfrm>
                  <a:off x="2208" y="1948"/>
                  <a:ext cx="1296" cy="634"/>
                </a:xfrm>
                <a:custGeom>
                  <a:avLst/>
                  <a:gdLst>
                    <a:gd name="T0" fmla="*/ 1301 w 1321"/>
                    <a:gd name="T1" fmla="*/ 401 h 712"/>
                    <a:gd name="T2" fmla="*/ 1317 w 1321"/>
                    <a:gd name="T3" fmla="*/ 442 h 712"/>
                    <a:gd name="T4" fmla="*/ 1321 w 1321"/>
                    <a:gd name="T5" fmla="*/ 481 h 712"/>
                    <a:gd name="T6" fmla="*/ 1315 w 1321"/>
                    <a:gd name="T7" fmla="*/ 516 h 712"/>
                    <a:gd name="T8" fmla="*/ 1298 w 1321"/>
                    <a:gd name="T9" fmla="*/ 550 h 712"/>
                    <a:gd name="T10" fmla="*/ 1272 w 1321"/>
                    <a:gd name="T11" fmla="*/ 579 h 712"/>
                    <a:gd name="T12" fmla="*/ 1239 w 1321"/>
                    <a:gd name="T13" fmla="*/ 604 h 712"/>
                    <a:gd name="T14" fmla="*/ 1196 w 1321"/>
                    <a:gd name="T15" fmla="*/ 628 h 712"/>
                    <a:gd name="T16" fmla="*/ 1147 w 1321"/>
                    <a:gd name="T17" fmla="*/ 649 h 712"/>
                    <a:gd name="T18" fmla="*/ 1092 w 1321"/>
                    <a:gd name="T19" fmla="*/ 667 h 712"/>
                    <a:gd name="T20" fmla="*/ 1031 w 1321"/>
                    <a:gd name="T21" fmla="*/ 683 h 712"/>
                    <a:gd name="T22" fmla="*/ 967 w 1321"/>
                    <a:gd name="T23" fmla="*/ 694 h 712"/>
                    <a:gd name="T24" fmla="*/ 896 w 1321"/>
                    <a:gd name="T25" fmla="*/ 704 h 712"/>
                    <a:gd name="T26" fmla="*/ 824 w 1321"/>
                    <a:gd name="T27" fmla="*/ 710 h 712"/>
                    <a:gd name="T28" fmla="*/ 795 w 1321"/>
                    <a:gd name="T29" fmla="*/ 712 h 712"/>
                    <a:gd name="T30" fmla="*/ 476 w 1321"/>
                    <a:gd name="T31" fmla="*/ 712 h 712"/>
                    <a:gd name="T32" fmla="*/ 472 w 1321"/>
                    <a:gd name="T33" fmla="*/ 712 h 712"/>
                    <a:gd name="T34" fmla="*/ 409 w 1321"/>
                    <a:gd name="T35" fmla="*/ 708 h 712"/>
                    <a:gd name="T36" fmla="*/ 348 w 1321"/>
                    <a:gd name="T37" fmla="*/ 704 h 712"/>
                    <a:gd name="T38" fmla="*/ 290 w 1321"/>
                    <a:gd name="T39" fmla="*/ 696 h 712"/>
                    <a:gd name="T40" fmla="*/ 235 w 1321"/>
                    <a:gd name="T41" fmla="*/ 689 h 712"/>
                    <a:gd name="T42" fmla="*/ 186 w 1321"/>
                    <a:gd name="T43" fmla="*/ 677 h 712"/>
                    <a:gd name="T44" fmla="*/ 141 w 1321"/>
                    <a:gd name="T45" fmla="*/ 663 h 712"/>
                    <a:gd name="T46" fmla="*/ 102 w 1321"/>
                    <a:gd name="T47" fmla="*/ 648 h 712"/>
                    <a:gd name="T48" fmla="*/ 67 w 1321"/>
                    <a:gd name="T49" fmla="*/ 630 h 712"/>
                    <a:gd name="T50" fmla="*/ 39 w 1321"/>
                    <a:gd name="T51" fmla="*/ 608 h 712"/>
                    <a:gd name="T52" fmla="*/ 18 w 1321"/>
                    <a:gd name="T53" fmla="*/ 583 h 712"/>
                    <a:gd name="T54" fmla="*/ 6 w 1321"/>
                    <a:gd name="T55" fmla="*/ 554 h 712"/>
                    <a:gd name="T56" fmla="*/ 0 w 1321"/>
                    <a:gd name="T57" fmla="*/ 524 h 712"/>
                    <a:gd name="T58" fmla="*/ 0 w 1321"/>
                    <a:gd name="T59" fmla="*/ 520 h 712"/>
                    <a:gd name="T60" fmla="*/ 4 w 1321"/>
                    <a:gd name="T61" fmla="*/ 487 h 712"/>
                    <a:gd name="T62" fmla="*/ 16 w 1321"/>
                    <a:gd name="T63" fmla="*/ 446 h 712"/>
                    <a:gd name="T64" fmla="*/ 51 w 1321"/>
                    <a:gd name="T65" fmla="*/ 370 h 712"/>
                    <a:gd name="T66" fmla="*/ 94 w 1321"/>
                    <a:gd name="T67" fmla="*/ 299 h 712"/>
                    <a:gd name="T68" fmla="*/ 147 w 1321"/>
                    <a:gd name="T69" fmla="*/ 235 h 712"/>
                    <a:gd name="T70" fmla="*/ 204 w 1321"/>
                    <a:gd name="T71" fmla="*/ 176 h 712"/>
                    <a:gd name="T72" fmla="*/ 270 w 1321"/>
                    <a:gd name="T73" fmla="*/ 125 h 712"/>
                    <a:gd name="T74" fmla="*/ 341 w 1321"/>
                    <a:gd name="T75" fmla="*/ 82 h 712"/>
                    <a:gd name="T76" fmla="*/ 415 w 1321"/>
                    <a:gd name="T77" fmla="*/ 47 h 712"/>
                    <a:gd name="T78" fmla="*/ 497 w 1321"/>
                    <a:gd name="T79" fmla="*/ 21 h 712"/>
                    <a:gd name="T80" fmla="*/ 581 w 1321"/>
                    <a:gd name="T81" fmla="*/ 6 h 712"/>
                    <a:gd name="T82" fmla="*/ 667 w 1321"/>
                    <a:gd name="T83" fmla="*/ 0 h 712"/>
                    <a:gd name="T84" fmla="*/ 667 w 1321"/>
                    <a:gd name="T85" fmla="*/ 0 h 712"/>
                    <a:gd name="T86" fmla="*/ 759 w 1321"/>
                    <a:gd name="T87" fmla="*/ 6 h 712"/>
                    <a:gd name="T88" fmla="*/ 847 w 1321"/>
                    <a:gd name="T89" fmla="*/ 23 h 712"/>
                    <a:gd name="T90" fmla="*/ 932 w 1321"/>
                    <a:gd name="T91" fmla="*/ 53 h 712"/>
                    <a:gd name="T92" fmla="*/ 1010 w 1321"/>
                    <a:gd name="T93" fmla="*/ 90 h 712"/>
                    <a:gd name="T94" fmla="*/ 1082 w 1321"/>
                    <a:gd name="T95" fmla="*/ 137 h 712"/>
                    <a:gd name="T96" fmla="*/ 1149 w 1321"/>
                    <a:gd name="T97" fmla="*/ 194 h 712"/>
                    <a:gd name="T98" fmla="*/ 1208 w 1321"/>
                    <a:gd name="T99" fmla="*/ 256 h 712"/>
                    <a:gd name="T100" fmla="*/ 1258 w 1321"/>
                    <a:gd name="T101" fmla="*/ 325 h 712"/>
                    <a:gd name="T102" fmla="*/ 1301 w 1321"/>
                    <a:gd name="T103" fmla="*/ 401 h 712"/>
                    <a:gd name="T104" fmla="*/ 1301 w 1321"/>
                    <a:gd name="T105" fmla="*/ 401 h 7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1321" h="712">
                      <a:moveTo>
                        <a:pt x="1301" y="401"/>
                      </a:moveTo>
                      <a:lnTo>
                        <a:pt x="1317" y="442"/>
                      </a:lnTo>
                      <a:lnTo>
                        <a:pt x="1321" y="481"/>
                      </a:lnTo>
                      <a:lnTo>
                        <a:pt x="1315" y="516"/>
                      </a:lnTo>
                      <a:lnTo>
                        <a:pt x="1298" y="550"/>
                      </a:lnTo>
                      <a:lnTo>
                        <a:pt x="1272" y="579"/>
                      </a:lnTo>
                      <a:lnTo>
                        <a:pt x="1239" y="604"/>
                      </a:lnTo>
                      <a:lnTo>
                        <a:pt x="1196" y="628"/>
                      </a:lnTo>
                      <a:lnTo>
                        <a:pt x="1147" y="649"/>
                      </a:lnTo>
                      <a:lnTo>
                        <a:pt x="1092" y="667"/>
                      </a:lnTo>
                      <a:lnTo>
                        <a:pt x="1031" y="683"/>
                      </a:lnTo>
                      <a:lnTo>
                        <a:pt x="967" y="694"/>
                      </a:lnTo>
                      <a:lnTo>
                        <a:pt x="896" y="704"/>
                      </a:lnTo>
                      <a:lnTo>
                        <a:pt x="824" y="710"/>
                      </a:lnTo>
                      <a:lnTo>
                        <a:pt x="795" y="712"/>
                      </a:lnTo>
                      <a:lnTo>
                        <a:pt x="476" y="712"/>
                      </a:lnTo>
                      <a:lnTo>
                        <a:pt x="472" y="712"/>
                      </a:lnTo>
                      <a:lnTo>
                        <a:pt x="409" y="708"/>
                      </a:lnTo>
                      <a:lnTo>
                        <a:pt x="348" y="704"/>
                      </a:lnTo>
                      <a:lnTo>
                        <a:pt x="290" y="696"/>
                      </a:lnTo>
                      <a:lnTo>
                        <a:pt x="235" y="689"/>
                      </a:lnTo>
                      <a:lnTo>
                        <a:pt x="186" y="677"/>
                      </a:lnTo>
                      <a:lnTo>
                        <a:pt x="141" y="663"/>
                      </a:lnTo>
                      <a:lnTo>
                        <a:pt x="102" y="648"/>
                      </a:lnTo>
                      <a:lnTo>
                        <a:pt x="67" y="630"/>
                      </a:lnTo>
                      <a:lnTo>
                        <a:pt x="39" y="608"/>
                      </a:lnTo>
                      <a:lnTo>
                        <a:pt x="18" y="583"/>
                      </a:lnTo>
                      <a:lnTo>
                        <a:pt x="6" y="554"/>
                      </a:lnTo>
                      <a:lnTo>
                        <a:pt x="0" y="524"/>
                      </a:lnTo>
                      <a:lnTo>
                        <a:pt x="0" y="520"/>
                      </a:lnTo>
                      <a:lnTo>
                        <a:pt x="4" y="487"/>
                      </a:lnTo>
                      <a:lnTo>
                        <a:pt x="16" y="446"/>
                      </a:lnTo>
                      <a:lnTo>
                        <a:pt x="51" y="370"/>
                      </a:lnTo>
                      <a:lnTo>
                        <a:pt x="94" y="299"/>
                      </a:lnTo>
                      <a:lnTo>
                        <a:pt x="147" y="235"/>
                      </a:lnTo>
                      <a:lnTo>
                        <a:pt x="204" y="176"/>
                      </a:lnTo>
                      <a:lnTo>
                        <a:pt x="270" y="125"/>
                      </a:lnTo>
                      <a:lnTo>
                        <a:pt x="341" y="82"/>
                      </a:lnTo>
                      <a:lnTo>
                        <a:pt x="415" y="47"/>
                      </a:lnTo>
                      <a:lnTo>
                        <a:pt x="497" y="21"/>
                      </a:lnTo>
                      <a:lnTo>
                        <a:pt x="581" y="6"/>
                      </a:lnTo>
                      <a:lnTo>
                        <a:pt x="667" y="0"/>
                      </a:lnTo>
                      <a:lnTo>
                        <a:pt x="667" y="0"/>
                      </a:lnTo>
                      <a:lnTo>
                        <a:pt x="759" y="6"/>
                      </a:lnTo>
                      <a:lnTo>
                        <a:pt x="847" y="23"/>
                      </a:lnTo>
                      <a:lnTo>
                        <a:pt x="932" y="53"/>
                      </a:lnTo>
                      <a:lnTo>
                        <a:pt x="1010" y="90"/>
                      </a:lnTo>
                      <a:lnTo>
                        <a:pt x="1082" y="137"/>
                      </a:lnTo>
                      <a:lnTo>
                        <a:pt x="1149" y="194"/>
                      </a:lnTo>
                      <a:lnTo>
                        <a:pt x="1208" y="256"/>
                      </a:lnTo>
                      <a:lnTo>
                        <a:pt x="1258" y="325"/>
                      </a:lnTo>
                      <a:lnTo>
                        <a:pt x="1301" y="401"/>
                      </a:lnTo>
                      <a:lnTo>
                        <a:pt x="1301" y="401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>
                        <a:gamma/>
                        <a:tint val="0"/>
                        <a:invGamma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19" name="Text Box 23"/>
              <p:cNvSpPr txBox="1">
                <a:spLocks noChangeArrowheads="1"/>
              </p:cNvSpPr>
              <p:nvPr/>
            </p:nvSpPr>
            <p:spPr bwMode="gray">
              <a:xfrm>
                <a:off x="3352" y="2753"/>
                <a:ext cx="493" cy="40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ctr" eaLnBrk="0" hangingPunct="0"/>
                <a:r>
                  <a:rPr lang="ru-RU" altLang="ru-RU" sz="4000" b="1" dirty="0" smtClean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3</a:t>
                </a:r>
                <a:endParaRPr lang="en-US" altLang="ru-RU" sz="400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endParaRPr>
              </a:p>
            </p:txBody>
          </p:sp>
          <p:sp>
            <p:nvSpPr>
              <p:cNvPr id="20" name="Oval 24"/>
              <p:cNvSpPr>
                <a:spLocks noChangeArrowheads="1"/>
              </p:cNvSpPr>
              <p:nvPr/>
            </p:nvSpPr>
            <p:spPr bwMode="gray">
              <a:xfrm>
                <a:off x="3080" y="3319"/>
                <a:ext cx="1020" cy="526"/>
              </a:xfrm>
              <a:prstGeom prst="ellipse">
                <a:avLst/>
              </a:prstGeom>
              <a:gradFill rotWithShape="1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r>
                  <a:rPr lang="ru-RU" altLang="ru-RU" sz="20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Составление </a:t>
                </a:r>
              </a:p>
              <a:p>
                <a:pPr algn="ctr"/>
                <a:r>
                  <a:rPr lang="ru-RU" altLang="ru-RU" sz="20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плана работы</a:t>
                </a:r>
              </a:p>
            </p:txBody>
          </p:sp>
        </p:grpSp>
        <p:grpSp>
          <p:nvGrpSpPr>
            <p:cNvPr id="18" name="Group 25"/>
            <p:cNvGrpSpPr>
              <a:grpSpLocks/>
            </p:cNvGrpSpPr>
            <p:nvPr/>
          </p:nvGrpSpPr>
          <p:grpSpPr bwMode="auto">
            <a:xfrm>
              <a:off x="4287" y="2640"/>
              <a:ext cx="995" cy="1321"/>
              <a:chOff x="4287" y="2448"/>
              <a:chExt cx="995" cy="1321"/>
            </a:xfrm>
          </p:grpSpPr>
          <p:grpSp>
            <p:nvGrpSpPr>
              <p:cNvPr id="23" name="Group 26"/>
              <p:cNvGrpSpPr>
                <a:grpSpLocks/>
              </p:cNvGrpSpPr>
              <p:nvPr/>
            </p:nvGrpSpPr>
            <p:grpSpPr bwMode="auto">
              <a:xfrm>
                <a:off x="4338" y="2448"/>
                <a:ext cx="893" cy="836"/>
                <a:chOff x="2481" y="1488"/>
                <a:chExt cx="1072" cy="998"/>
              </a:xfrm>
            </p:grpSpPr>
            <p:grpSp>
              <p:nvGrpSpPr>
                <p:cNvPr id="28" name="Group 27"/>
                <p:cNvGrpSpPr>
                  <a:grpSpLocks/>
                </p:cNvGrpSpPr>
                <p:nvPr/>
              </p:nvGrpSpPr>
              <p:grpSpPr bwMode="auto">
                <a:xfrm>
                  <a:off x="2481" y="1488"/>
                  <a:ext cx="1072" cy="998"/>
                  <a:chOff x="2133" y="1920"/>
                  <a:chExt cx="1563" cy="1455"/>
                </a:xfrm>
              </p:grpSpPr>
              <p:sp>
                <p:nvSpPr>
                  <p:cNvPr id="16" name="Oval 28"/>
                  <p:cNvSpPr>
                    <a:spLocks noChangeArrowheads="1"/>
                  </p:cNvSpPr>
                  <p:nvPr/>
                </p:nvSpPr>
                <p:spPr bwMode="gray">
                  <a:xfrm>
                    <a:off x="2133" y="1920"/>
                    <a:ext cx="1563" cy="1455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2">
                          <a:lumMod val="50000"/>
                        </a:schemeClr>
                      </a:gs>
                      <a:gs pos="100000">
                        <a:schemeClr val="folHlink">
                          <a:gamma/>
                          <a:shade val="24314"/>
                          <a:invGamma/>
                        </a:scheme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7" name="Freeform 29"/>
                  <p:cNvSpPr>
                    <a:spLocks/>
                  </p:cNvSpPr>
                  <p:nvPr/>
                </p:nvSpPr>
                <p:spPr bwMode="gray">
                  <a:xfrm>
                    <a:off x="2208" y="1948"/>
                    <a:ext cx="1296" cy="634"/>
                  </a:xfrm>
                  <a:custGeom>
                    <a:avLst/>
                    <a:gdLst>
                      <a:gd name="T0" fmla="*/ 1301 w 1321"/>
                      <a:gd name="T1" fmla="*/ 401 h 712"/>
                      <a:gd name="T2" fmla="*/ 1317 w 1321"/>
                      <a:gd name="T3" fmla="*/ 442 h 712"/>
                      <a:gd name="T4" fmla="*/ 1321 w 1321"/>
                      <a:gd name="T5" fmla="*/ 481 h 712"/>
                      <a:gd name="T6" fmla="*/ 1315 w 1321"/>
                      <a:gd name="T7" fmla="*/ 516 h 712"/>
                      <a:gd name="T8" fmla="*/ 1298 w 1321"/>
                      <a:gd name="T9" fmla="*/ 550 h 712"/>
                      <a:gd name="T10" fmla="*/ 1272 w 1321"/>
                      <a:gd name="T11" fmla="*/ 579 h 712"/>
                      <a:gd name="T12" fmla="*/ 1239 w 1321"/>
                      <a:gd name="T13" fmla="*/ 604 h 712"/>
                      <a:gd name="T14" fmla="*/ 1196 w 1321"/>
                      <a:gd name="T15" fmla="*/ 628 h 712"/>
                      <a:gd name="T16" fmla="*/ 1147 w 1321"/>
                      <a:gd name="T17" fmla="*/ 649 h 712"/>
                      <a:gd name="T18" fmla="*/ 1092 w 1321"/>
                      <a:gd name="T19" fmla="*/ 667 h 712"/>
                      <a:gd name="T20" fmla="*/ 1031 w 1321"/>
                      <a:gd name="T21" fmla="*/ 683 h 712"/>
                      <a:gd name="T22" fmla="*/ 967 w 1321"/>
                      <a:gd name="T23" fmla="*/ 694 h 712"/>
                      <a:gd name="T24" fmla="*/ 896 w 1321"/>
                      <a:gd name="T25" fmla="*/ 704 h 712"/>
                      <a:gd name="T26" fmla="*/ 824 w 1321"/>
                      <a:gd name="T27" fmla="*/ 710 h 712"/>
                      <a:gd name="T28" fmla="*/ 795 w 1321"/>
                      <a:gd name="T29" fmla="*/ 712 h 712"/>
                      <a:gd name="T30" fmla="*/ 476 w 1321"/>
                      <a:gd name="T31" fmla="*/ 712 h 712"/>
                      <a:gd name="T32" fmla="*/ 472 w 1321"/>
                      <a:gd name="T33" fmla="*/ 712 h 712"/>
                      <a:gd name="T34" fmla="*/ 409 w 1321"/>
                      <a:gd name="T35" fmla="*/ 708 h 712"/>
                      <a:gd name="T36" fmla="*/ 348 w 1321"/>
                      <a:gd name="T37" fmla="*/ 704 h 712"/>
                      <a:gd name="T38" fmla="*/ 290 w 1321"/>
                      <a:gd name="T39" fmla="*/ 696 h 712"/>
                      <a:gd name="T40" fmla="*/ 235 w 1321"/>
                      <a:gd name="T41" fmla="*/ 689 h 712"/>
                      <a:gd name="T42" fmla="*/ 186 w 1321"/>
                      <a:gd name="T43" fmla="*/ 677 h 712"/>
                      <a:gd name="T44" fmla="*/ 141 w 1321"/>
                      <a:gd name="T45" fmla="*/ 663 h 712"/>
                      <a:gd name="T46" fmla="*/ 102 w 1321"/>
                      <a:gd name="T47" fmla="*/ 648 h 712"/>
                      <a:gd name="T48" fmla="*/ 67 w 1321"/>
                      <a:gd name="T49" fmla="*/ 630 h 712"/>
                      <a:gd name="T50" fmla="*/ 39 w 1321"/>
                      <a:gd name="T51" fmla="*/ 608 h 712"/>
                      <a:gd name="T52" fmla="*/ 18 w 1321"/>
                      <a:gd name="T53" fmla="*/ 583 h 712"/>
                      <a:gd name="T54" fmla="*/ 6 w 1321"/>
                      <a:gd name="T55" fmla="*/ 554 h 712"/>
                      <a:gd name="T56" fmla="*/ 0 w 1321"/>
                      <a:gd name="T57" fmla="*/ 524 h 712"/>
                      <a:gd name="T58" fmla="*/ 0 w 1321"/>
                      <a:gd name="T59" fmla="*/ 520 h 712"/>
                      <a:gd name="T60" fmla="*/ 4 w 1321"/>
                      <a:gd name="T61" fmla="*/ 487 h 712"/>
                      <a:gd name="T62" fmla="*/ 16 w 1321"/>
                      <a:gd name="T63" fmla="*/ 446 h 712"/>
                      <a:gd name="T64" fmla="*/ 51 w 1321"/>
                      <a:gd name="T65" fmla="*/ 370 h 712"/>
                      <a:gd name="T66" fmla="*/ 94 w 1321"/>
                      <a:gd name="T67" fmla="*/ 299 h 712"/>
                      <a:gd name="T68" fmla="*/ 147 w 1321"/>
                      <a:gd name="T69" fmla="*/ 235 h 712"/>
                      <a:gd name="T70" fmla="*/ 204 w 1321"/>
                      <a:gd name="T71" fmla="*/ 176 h 712"/>
                      <a:gd name="T72" fmla="*/ 270 w 1321"/>
                      <a:gd name="T73" fmla="*/ 125 h 712"/>
                      <a:gd name="T74" fmla="*/ 341 w 1321"/>
                      <a:gd name="T75" fmla="*/ 82 h 712"/>
                      <a:gd name="T76" fmla="*/ 415 w 1321"/>
                      <a:gd name="T77" fmla="*/ 47 h 712"/>
                      <a:gd name="T78" fmla="*/ 497 w 1321"/>
                      <a:gd name="T79" fmla="*/ 21 h 712"/>
                      <a:gd name="T80" fmla="*/ 581 w 1321"/>
                      <a:gd name="T81" fmla="*/ 6 h 712"/>
                      <a:gd name="T82" fmla="*/ 667 w 1321"/>
                      <a:gd name="T83" fmla="*/ 0 h 712"/>
                      <a:gd name="T84" fmla="*/ 667 w 1321"/>
                      <a:gd name="T85" fmla="*/ 0 h 712"/>
                      <a:gd name="T86" fmla="*/ 759 w 1321"/>
                      <a:gd name="T87" fmla="*/ 6 h 712"/>
                      <a:gd name="T88" fmla="*/ 847 w 1321"/>
                      <a:gd name="T89" fmla="*/ 23 h 712"/>
                      <a:gd name="T90" fmla="*/ 932 w 1321"/>
                      <a:gd name="T91" fmla="*/ 53 h 712"/>
                      <a:gd name="T92" fmla="*/ 1010 w 1321"/>
                      <a:gd name="T93" fmla="*/ 90 h 712"/>
                      <a:gd name="T94" fmla="*/ 1082 w 1321"/>
                      <a:gd name="T95" fmla="*/ 137 h 712"/>
                      <a:gd name="T96" fmla="*/ 1149 w 1321"/>
                      <a:gd name="T97" fmla="*/ 194 h 712"/>
                      <a:gd name="T98" fmla="*/ 1208 w 1321"/>
                      <a:gd name="T99" fmla="*/ 256 h 712"/>
                      <a:gd name="T100" fmla="*/ 1258 w 1321"/>
                      <a:gd name="T101" fmla="*/ 325 h 712"/>
                      <a:gd name="T102" fmla="*/ 1301 w 1321"/>
                      <a:gd name="T103" fmla="*/ 401 h 712"/>
                      <a:gd name="T104" fmla="*/ 1301 w 1321"/>
                      <a:gd name="T105" fmla="*/ 401 h 71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</a:cxnLst>
                    <a:rect l="0" t="0" r="r" b="b"/>
                    <a:pathLst>
                      <a:path w="1321" h="712">
                        <a:moveTo>
                          <a:pt x="1301" y="401"/>
                        </a:moveTo>
                        <a:lnTo>
                          <a:pt x="1317" y="442"/>
                        </a:lnTo>
                        <a:lnTo>
                          <a:pt x="1321" y="481"/>
                        </a:lnTo>
                        <a:lnTo>
                          <a:pt x="1315" y="516"/>
                        </a:lnTo>
                        <a:lnTo>
                          <a:pt x="1298" y="550"/>
                        </a:lnTo>
                        <a:lnTo>
                          <a:pt x="1272" y="579"/>
                        </a:lnTo>
                        <a:lnTo>
                          <a:pt x="1239" y="604"/>
                        </a:lnTo>
                        <a:lnTo>
                          <a:pt x="1196" y="628"/>
                        </a:lnTo>
                        <a:lnTo>
                          <a:pt x="1147" y="649"/>
                        </a:lnTo>
                        <a:lnTo>
                          <a:pt x="1092" y="667"/>
                        </a:lnTo>
                        <a:lnTo>
                          <a:pt x="1031" y="683"/>
                        </a:lnTo>
                        <a:lnTo>
                          <a:pt x="967" y="694"/>
                        </a:lnTo>
                        <a:lnTo>
                          <a:pt x="896" y="704"/>
                        </a:lnTo>
                        <a:lnTo>
                          <a:pt x="824" y="710"/>
                        </a:lnTo>
                        <a:lnTo>
                          <a:pt x="795" y="712"/>
                        </a:lnTo>
                        <a:lnTo>
                          <a:pt x="476" y="712"/>
                        </a:lnTo>
                        <a:lnTo>
                          <a:pt x="472" y="712"/>
                        </a:lnTo>
                        <a:lnTo>
                          <a:pt x="409" y="708"/>
                        </a:lnTo>
                        <a:lnTo>
                          <a:pt x="348" y="704"/>
                        </a:lnTo>
                        <a:lnTo>
                          <a:pt x="290" y="696"/>
                        </a:lnTo>
                        <a:lnTo>
                          <a:pt x="235" y="689"/>
                        </a:lnTo>
                        <a:lnTo>
                          <a:pt x="186" y="677"/>
                        </a:lnTo>
                        <a:lnTo>
                          <a:pt x="141" y="663"/>
                        </a:lnTo>
                        <a:lnTo>
                          <a:pt x="102" y="648"/>
                        </a:lnTo>
                        <a:lnTo>
                          <a:pt x="67" y="630"/>
                        </a:lnTo>
                        <a:lnTo>
                          <a:pt x="39" y="608"/>
                        </a:lnTo>
                        <a:lnTo>
                          <a:pt x="18" y="583"/>
                        </a:lnTo>
                        <a:lnTo>
                          <a:pt x="6" y="554"/>
                        </a:lnTo>
                        <a:lnTo>
                          <a:pt x="0" y="524"/>
                        </a:lnTo>
                        <a:lnTo>
                          <a:pt x="0" y="520"/>
                        </a:lnTo>
                        <a:lnTo>
                          <a:pt x="4" y="487"/>
                        </a:lnTo>
                        <a:lnTo>
                          <a:pt x="16" y="446"/>
                        </a:lnTo>
                        <a:lnTo>
                          <a:pt x="51" y="370"/>
                        </a:lnTo>
                        <a:lnTo>
                          <a:pt x="94" y="299"/>
                        </a:lnTo>
                        <a:lnTo>
                          <a:pt x="147" y="235"/>
                        </a:lnTo>
                        <a:lnTo>
                          <a:pt x="204" y="176"/>
                        </a:lnTo>
                        <a:lnTo>
                          <a:pt x="270" y="125"/>
                        </a:lnTo>
                        <a:lnTo>
                          <a:pt x="341" y="82"/>
                        </a:lnTo>
                        <a:lnTo>
                          <a:pt x="415" y="47"/>
                        </a:lnTo>
                        <a:lnTo>
                          <a:pt x="497" y="21"/>
                        </a:lnTo>
                        <a:lnTo>
                          <a:pt x="581" y="6"/>
                        </a:lnTo>
                        <a:lnTo>
                          <a:pt x="667" y="0"/>
                        </a:lnTo>
                        <a:lnTo>
                          <a:pt x="667" y="0"/>
                        </a:lnTo>
                        <a:lnTo>
                          <a:pt x="759" y="6"/>
                        </a:lnTo>
                        <a:lnTo>
                          <a:pt x="847" y="23"/>
                        </a:lnTo>
                        <a:lnTo>
                          <a:pt x="932" y="53"/>
                        </a:lnTo>
                        <a:lnTo>
                          <a:pt x="1010" y="90"/>
                        </a:lnTo>
                        <a:lnTo>
                          <a:pt x="1082" y="137"/>
                        </a:lnTo>
                        <a:lnTo>
                          <a:pt x="1149" y="194"/>
                        </a:lnTo>
                        <a:lnTo>
                          <a:pt x="1208" y="256"/>
                        </a:lnTo>
                        <a:lnTo>
                          <a:pt x="1258" y="325"/>
                        </a:lnTo>
                        <a:lnTo>
                          <a:pt x="1301" y="401"/>
                        </a:lnTo>
                        <a:lnTo>
                          <a:pt x="1301" y="401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FFFFFF"/>
                      </a:gs>
                      <a:gs pos="100000">
                        <a:schemeClr val="folHlink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="" xmlns:a14="http://schemas.microsoft.com/office/drawing/2010/main" w="0">
                        <a:solidFill>
                          <a:srgbClr val="BBF6EE"/>
                        </a:solidFill>
                        <a:prstDash val="solid"/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15" name="Text Box 30"/>
                <p:cNvSpPr txBox="1">
                  <a:spLocks noChangeArrowheads="1"/>
                </p:cNvSpPr>
                <p:nvPr/>
              </p:nvSpPr>
              <p:spPr bwMode="gray">
                <a:xfrm>
                  <a:off x="2806" y="1864"/>
                  <a:ext cx="450" cy="4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algn="ctr" eaLnBrk="0" hangingPunct="0"/>
                  <a:r>
                    <a:rPr lang="ru-RU" altLang="ru-RU" sz="4000" b="1" dirty="0" smtClean="0">
                      <a:solidFill>
                        <a:srgbClr val="FFFFFF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</a:rPr>
                    <a:t>4</a:t>
                  </a:r>
                  <a:endParaRPr lang="en-US" altLang="ru-RU" sz="4000" b="1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</a:endParaRPr>
                </a:p>
              </p:txBody>
            </p:sp>
          </p:grpSp>
          <p:sp>
            <p:nvSpPr>
              <p:cNvPr id="13" name="Oval 31"/>
              <p:cNvSpPr>
                <a:spLocks noChangeArrowheads="1"/>
              </p:cNvSpPr>
              <p:nvPr/>
            </p:nvSpPr>
            <p:spPr bwMode="gray">
              <a:xfrm>
                <a:off x="4287" y="3369"/>
                <a:ext cx="995" cy="400"/>
              </a:xfrm>
              <a:prstGeom prst="ellipse">
                <a:avLst/>
              </a:prstGeom>
              <a:gradFill rotWithShape="1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endParaRPr lang="ru-RU" altLang="ru-RU" sz="20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ctr"/>
                <a:r>
                  <a:rPr lang="ru-RU" altLang="ru-RU" sz="20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Поиск группы </a:t>
                </a:r>
              </a:p>
              <a:p>
                <a:pPr algn="ctr"/>
                <a:r>
                  <a:rPr lang="ru-RU" altLang="ru-RU" sz="20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инициативных</a:t>
                </a:r>
              </a:p>
              <a:p>
                <a:pPr algn="ctr"/>
                <a:r>
                  <a:rPr lang="ru-RU" altLang="ru-RU" sz="20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детей</a:t>
                </a:r>
              </a:p>
            </p:txBody>
          </p:sp>
        </p:grpSp>
      </p:grpSp>
      <p:sp>
        <p:nvSpPr>
          <p:cNvPr id="34" name="Text Box 17"/>
          <p:cNvSpPr txBox="1">
            <a:spLocks noChangeArrowheads="1"/>
          </p:cNvSpPr>
          <p:nvPr/>
        </p:nvSpPr>
        <p:spPr bwMode="gray">
          <a:xfrm>
            <a:off x="944950" y="4220220"/>
            <a:ext cx="826549" cy="707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0" hangingPunct="0"/>
            <a:r>
              <a:rPr lang="ru-RU" altLang="ru-RU" sz="4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</a:t>
            </a:r>
            <a:endParaRPr lang="en-US" altLang="ru-RU" sz="4000" b="1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37" name="Picture 3" descr="C:\Users\ADMIN\Desktop\волонтеры\IMG_3544 - коп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28" y="1285860"/>
            <a:ext cx="3184233" cy="2378847"/>
          </a:xfrm>
          <a:prstGeom prst="rect">
            <a:avLst/>
          </a:prstGeom>
          <a:noFill/>
        </p:spPr>
      </p:pic>
      <p:pic>
        <p:nvPicPr>
          <p:cNvPr id="4099" name="Picture 3" descr="C:\Users\ADMIN\Desktop\волонтеры\Новая папка\IMG_3677.JPG"/>
          <p:cNvPicPr>
            <a:picLocks noChangeAspect="1" noChangeArrowheads="1"/>
          </p:cNvPicPr>
          <p:nvPr/>
        </p:nvPicPr>
        <p:blipFill>
          <a:blip r:embed="rId3" cstate="print">
            <a:lum contrast="16000"/>
          </a:blip>
          <a:srcRect/>
          <a:stretch>
            <a:fillRect/>
          </a:stretch>
        </p:blipFill>
        <p:spPr bwMode="auto">
          <a:xfrm>
            <a:off x="928662" y="1214422"/>
            <a:ext cx="3662669" cy="244297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542584242"/>
      </p:ext>
    </p:extLst>
  </p:cSld>
  <p:clrMapOvr>
    <a:masterClrMapping/>
  </p:clrMapOvr>
  <p:transition advTm="8284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Прямоугольник 2"/>
          <p:cNvSpPr>
            <a:spLocks noChangeArrowheads="1"/>
          </p:cNvSpPr>
          <p:nvPr/>
        </p:nvSpPr>
        <p:spPr bwMode="auto">
          <a:xfrm>
            <a:off x="5000628" y="357166"/>
            <a:ext cx="371477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 typeface="Wingdings 3" panose="05040102010807070707" pitchFamily="18" charset="2"/>
              <a:buNone/>
            </a:pPr>
            <a:r>
              <a:rPr lang="ru-RU" altLang="ru-RU" sz="2000" b="1" dirty="0" smtClean="0">
                <a:solidFill>
                  <a:srgbClr val="0000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«Я с порядком подружусь»</a:t>
            </a:r>
            <a:endParaRPr lang="ru-RU" altLang="ru-RU" sz="2000" b="1" dirty="0">
              <a:solidFill>
                <a:srgbClr val="0000D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79" name="Прямоугольник 10"/>
          <p:cNvSpPr>
            <a:spLocks noChangeArrowheads="1"/>
          </p:cNvSpPr>
          <p:nvPr/>
        </p:nvSpPr>
        <p:spPr bwMode="auto">
          <a:xfrm>
            <a:off x="142844" y="3357562"/>
            <a:ext cx="464347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 typeface="Wingdings 3" panose="05040102010807070707" pitchFamily="18" charset="2"/>
              <a:buNone/>
            </a:pPr>
            <a:r>
              <a:rPr lang="ru-RU" altLang="ru-RU" sz="2000" b="1" dirty="0" smtClean="0">
                <a:solidFill>
                  <a:srgbClr val="0000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«Вместе на прогулку» </a:t>
            </a:r>
          </a:p>
        </p:txBody>
      </p:sp>
      <p:sp>
        <p:nvSpPr>
          <p:cNvPr id="28680" name="Заголовок 1"/>
          <p:cNvSpPr>
            <a:spLocks noGrp="1"/>
          </p:cNvSpPr>
          <p:nvPr>
            <p:ph type="title"/>
          </p:nvPr>
        </p:nvSpPr>
        <p:spPr>
          <a:xfrm>
            <a:off x="395288" y="330200"/>
            <a:ext cx="4562475" cy="1181100"/>
          </a:xfrm>
        </p:spPr>
        <p:txBody>
          <a:bodyPr/>
          <a:lstStyle/>
          <a:p>
            <a:pPr algn="ctr"/>
            <a:r>
              <a:rPr lang="ru-RU" alt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Помощь малышам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73354" y="1357298"/>
            <a:ext cx="3898646" cy="2010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Общая цель социального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взаимодействия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– организация сотрудничества, направленного на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повышение качеств самообслуживания у младших дошкольников.</a:t>
            </a:r>
            <a:endParaRPr lang="ru-RU" sz="2000" dirty="0"/>
          </a:p>
        </p:txBody>
      </p:sp>
      <p:pic>
        <p:nvPicPr>
          <p:cNvPr id="22530" name="Picture 2" descr="C:\Users\ADMIN\Desktop\волонтеры\IMG_20191210_115740 - копия.jpg"/>
          <p:cNvPicPr>
            <a:picLocks noChangeAspect="1" noChangeArrowheads="1"/>
          </p:cNvPicPr>
          <p:nvPr/>
        </p:nvPicPr>
        <p:blipFill>
          <a:blip r:embed="rId4" cstate="print">
            <a:lum contrast="19000"/>
          </a:blip>
          <a:srcRect/>
          <a:stretch>
            <a:fillRect/>
          </a:stretch>
        </p:blipFill>
        <p:spPr bwMode="auto">
          <a:xfrm>
            <a:off x="571471" y="3714752"/>
            <a:ext cx="3686291" cy="2761118"/>
          </a:xfrm>
          <a:prstGeom prst="rect">
            <a:avLst/>
          </a:prstGeom>
          <a:noFill/>
        </p:spPr>
      </p:pic>
      <p:pic>
        <p:nvPicPr>
          <p:cNvPr id="22531" name="Picture 3" descr="C:\Users\ADMIN\Desktop\волонтеры\IMG_20191210_120110 - копия.jpg"/>
          <p:cNvPicPr>
            <a:picLocks noChangeAspect="1" noChangeArrowheads="1"/>
          </p:cNvPicPr>
          <p:nvPr/>
        </p:nvPicPr>
        <p:blipFill>
          <a:blip r:embed="rId5" cstate="print">
            <a:lum contrast="17000"/>
          </a:blip>
          <a:srcRect/>
          <a:stretch>
            <a:fillRect/>
          </a:stretch>
        </p:blipFill>
        <p:spPr bwMode="auto">
          <a:xfrm>
            <a:off x="5072066" y="3714752"/>
            <a:ext cx="3571900" cy="2675437"/>
          </a:xfrm>
          <a:prstGeom prst="rect">
            <a:avLst/>
          </a:prstGeom>
          <a:noFill/>
        </p:spPr>
      </p:pic>
      <p:pic>
        <p:nvPicPr>
          <p:cNvPr id="10" name="Picture 2" descr="C:\Users\ADMIN\Desktop\волонтеры\Новая папка\IMG_365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72066" y="714356"/>
            <a:ext cx="3481920" cy="2781464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5286380" y="3429000"/>
            <a:ext cx="32861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b="1" dirty="0" smtClean="0">
                <a:solidFill>
                  <a:srgbClr val="0000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«Друзья библиотеки»</a:t>
            </a:r>
            <a:endParaRPr lang="ru-RU" altLang="ru-RU" b="1" dirty="0">
              <a:solidFill>
                <a:srgbClr val="0000D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Голос 2 с 17 по 28.wm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7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21382262"/>
      </p:ext>
    </p:extLst>
  </p:cSld>
  <p:clrMapOvr>
    <a:masterClrMapping/>
  </p:clrMapOvr>
  <p:transition advTm="1171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Помощь в организации</a:t>
            </a:r>
            <a:b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Гостевого Игрового Практикума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3838" algn="l"/>
                <a:tab pos="2814638" algn="l"/>
              </a:tabLst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3838" algn="l"/>
                <a:tab pos="2814638" algn="l"/>
              </a:tabLst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5361" name="Picture 1" descr="C:\Users\ADMIN\Desktop\волонтеры\IMG_20191210_114713 - копия.jpg"/>
          <p:cNvPicPr>
            <a:picLocks noChangeAspect="1" noChangeArrowheads="1"/>
          </p:cNvPicPr>
          <p:nvPr/>
        </p:nvPicPr>
        <p:blipFill>
          <a:blip r:embed="rId2">
            <a:lum contrast="18000"/>
          </a:blip>
          <a:srcRect/>
          <a:stretch>
            <a:fillRect/>
          </a:stretch>
        </p:blipFill>
        <p:spPr bwMode="auto">
          <a:xfrm>
            <a:off x="1357290" y="1408649"/>
            <a:ext cx="6524637" cy="4961307"/>
          </a:xfrm>
          <a:prstGeom prst="rect">
            <a:avLst/>
          </a:prstGeom>
          <a:noFill/>
        </p:spPr>
      </p:pic>
    </p:spTree>
  </p:cSld>
  <p:clrMapOvr>
    <a:masterClrMapping/>
  </p:clrMapOvr>
  <p:transition advTm="5881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9" name="Прямоугольник 10"/>
          <p:cNvSpPr>
            <a:spLocks noChangeArrowheads="1"/>
          </p:cNvSpPr>
          <p:nvPr/>
        </p:nvSpPr>
        <p:spPr bwMode="auto">
          <a:xfrm>
            <a:off x="539816" y="2928934"/>
            <a:ext cx="381787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 typeface="Wingdings 3" panose="05040102010807070707" pitchFamily="18" charset="2"/>
              <a:buNone/>
            </a:pPr>
            <a:r>
              <a:rPr lang="ru-RU" altLang="ru-RU" sz="2400" b="1" dirty="0" smtClean="0">
                <a:solidFill>
                  <a:srgbClr val="0000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 гостях у Теремка»</a:t>
            </a:r>
            <a:endParaRPr lang="ru-RU" altLang="ru-RU" sz="2400" b="1" dirty="0">
              <a:solidFill>
                <a:srgbClr val="0000D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80" name="Заголовок 1"/>
          <p:cNvSpPr>
            <a:spLocks noGrp="1"/>
          </p:cNvSpPr>
          <p:nvPr>
            <p:ph type="title"/>
          </p:nvPr>
        </p:nvSpPr>
        <p:spPr>
          <a:xfrm>
            <a:off x="395288" y="330200"/>
            <a:ext cx="4562475" cy="1181100"/>
          </a:xfrm>
        </p:spPr>
        <p:txBody>
          <a:bodyPr/>
          <a:lstStyle/>
          <a:p>
            <a:pPr algn="ctr"/>
            <a:r>
              <a:rPr lang="ru-RU" alt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Акция «Огородная сказка на окне»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42910" y="1500174"/>
            <a:ext cx="389864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Активная позиция волонтеров делает образовательный процесс более исследовательским и познавательным.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3"/>
          <p:cNvSpPr>
            <a:spLocks noChangeArrowheads="1"/>
          </p:cNvSpPr>
          <p:nvPr/>
        </p:nvSpPr>
        <p:spPr bwMode="auto">
          <a:xfrm>
            <a:off x="4572000" y="357166"/>
            <a:ext cx="419893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 typeface="Wingdings 3" panose="05040102010807070707" pitchFamily="18" charset="2"/>
              <a:buNone/>
            </a:pPr>
            <a:r>
              <a:rPr lang="ru-RU" altLang="ru-RU" sz="2400" b="1" dirty="0" smtClean="0">
                <a:solidFill>
                  <a:srgbClr val="0000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endParaRPr lang="ru-RU" altLang="ru-RU" sz="2400" b="1" dirty="0">
              <a:solidFill>
                <a:srgbClr val="0000D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ADMIN\Desktop\волонтеры\Новая папка\IMG_20200312_115119.jpg"/>
          <p:cNvPicPr>
            <a:picLocks noChangeAspect="1" noChangeArrowheads="1"/>
          </p:cNvPicPr>
          <p:nvPr/>
        </p:nvPicPr>
        <p:blipFill>
          <a:blip r:embed="rId3" cstate="print">
            <a:lum contrast="12000"/>
          </a:blip>
          <a:srcRect/>
          <a:stretch>
            <a:fillRect/>
          </a:stretch>
        </p:blipFill>
        <p:spPr bwMode="auto">
          <a:xfrm>
            <a:off x="4572000" y="428604"/>
            <a:ext cx="4180859" cy="2832247"/>
          </a:xfrm>
          <a:prstGeom prst="rect">
            <a:avLst/>
          </a:prstGeom>
          <a:noFill/>
        </p:spPr>
      </p:pic>
      <p:pic>
        <p:nvPicPr>
          <p:cNvPr id="2051" name="Picture 3" descr="C:\Users\ADMIN\Desktop\волонтеры\Новая папка\IMG_20200313_110352.jpg"/>
          <p:cNvPicPr>
            <a:picLocks noChangeAspect="1" noChangeArrowheads="1"/>
          </p:cNvPicPr>
          <p:nvPr/>
        </p:nvPicPr>
        <p:blipFill>
          <a:blip r:embed="rId4" cstate="print">
            <a:lum contrast="19000"/>
          </a:blip>
          <a:srcRect/>
          <a:stretch>
            <a:fillRect/>
          </a:stretch>
        </p:blipFill>
        <p:spPr bwMode="auto">
          <a:xfrm>
            <a:off x="4786314" y="3286124"/>
            <a:ext cx="3630315" cy="3143272"/>
          </a:xfrm>
          <a:prstGeom prst="rect">
            <a:avLst/>
          </a:prstGeom>
          <a:noFill/>
        </p:spPr>
      </p:pic>
      <p:pic>
        <p:nvPicPr>
          <p:cNvPr id="2052" name="Picture 4" descr="C:\Users\ADMIN\Desktop\волонтеры\Новая папка\IMG_20200313_110423.jpg"/>
          <p:cNvPicPr>
            <a:picLocks noChangeAspect="1" noChangeArrowheads="1"/>
          </p:cNvPicPr>
          <p:nvPr/>
        </p:nvPicPr>
        <p:blipFill>
          <a:blip r:embed="rId5" cstate="print">
            <a:lum contrast="16000"/>
          </a:blip>
          <a:srcRect/>
          <a:stretch>
            <a:fillRect/>
          </a:stretch>
        </p:blipFill>
        <p:spPr bwMode="auto">
          <a:xfrm>
            <a:off x="500034" y="3571876"/>
            <a:ext cx="3805230" cy="285392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443814719"/>
      </p:ext>
    </p:extLst>
  </p:cSld>
  <p:clrMapOvr>
    <a:masterClrMapping/>
  </p:clrMapOvr>
  <p:transition advTm="7831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572560" cy="1143000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Поддержка инициатив волонтеров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b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дружеские визиты с театрализованной деятельностью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000628" y="1643050"/>
            <a:ext cx="35719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Передача игрового опыта в естественной среде - сказка  </a:t>
            </a:r>
          </a:p>
          <a:p>
            <a:pPr algn="ctr"/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«Теремок»</a:t>
            </a:r>
            <a:endParaRPr lang="ru-RU" sz="20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85720" y="4857760"/>
            <a:ext cx="4500595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Разыгрывание русской народной сказки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«Три медведя» </a:t>
            </a:r>
            <a:endParaRPr lang="ru-RU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ADMIN\Desktop\волонтеры\Новая папка\IMG_3566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lum contrast="11000"/>
          </a:blip>
          <a:srcRect/>
          <a:stretch>
            <a:fillRect/>
          </a:stretch>
        </p:blipFill>
        <p:spPr bwMode="auto">
          <a:xfrm>
            <a:off x="500034" y="1643050"/>
            <a:ext cx="4133442" cy="3250804"/>
          </a:xfrm>
          <a:prstGeom prst="rect">
            <a:avLst/>
          </a:prstGeom>
          <a:noFill/>
        </p:spPr>
      </p:pic>
      <p:pic>
        <p:nvPicPr>
          <p:cNvPr id="3075" name="Picture 3" descr="C:\Users\ADMIN\Desktop\волонтеры\Новая папка\IMG_3622.JPG"/>
          <p:cNvPicPr>
            <a:picLocks noChangeAspect="1" noChangeArrowheads="1"/>
          </p:cNvPicPr>
          <p:nvPr/>
        </p:nvPicPr>
        <p:blipFill>
          <a:blip r:embed="rId3">
            <a:lum contrast="11000"/>
          </a:blip>
          <a:srcRect/>
          <a:stretch>
            <a:fillRect/>
          </a:stretch>
        </p:blipFill>
        <p:spPr bwMode="auto">
          <a:xfrm>
            <a:off x="4786314" y="2786058"/>
            <a:ext cx="3853887" cy="31298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971046716"/>
      </p:ext>
    </p:extLst>
  </p:cSld>
  <p:clrMapOvr>
    <a:masterClrMapping/>
  </p:clrMapOvr>
  <p:transition advTm="7925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9" name="Прямоугольник 10"/>
          <p:cNvSpPr>
            <a:spLocks noChangeArrowheads="1"/>
          </p:cNvSpPr>
          <p:nvPr/>
        </p:nvSpPr>
        <p:spPr bwMode="auto">
          <a:xfrm>
            <a:off x="539816" y="2285992"/>
            <a:ext cx="381787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 typeface="Wingdings 3" panose="05040102010807070707" pitchFamily="18" charset="2"/>
              <a:buNone/>
            </a:pPr>
            <a:r>
              <a:rPr lang="ru-RU" altLang="ru-RU" sz="2400" b="1" dirty="0" smtClean="0">
                <a:solidFill>
                  <a:srgbClr val="0000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«Изготовление памятных подарков для бабушек и дедушек»</a:t>
            </a:r>
            <a:endParaRPr lang="ru-RU" altLang="ru-RU" sz="2400" b="1" dirty="0">
              <a:solidFill>
                <a:srgbClr val="0000D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80" name="Заголовок 1"/>
          <p:cNvSpPr>
            <a:spLocks noGrp="1"/>
          </p:cNvSpPr>
          <p:nvPr>
            <p:ph type="title"/>
          </p:nvPr>
        </p:nvSpPr>
        <p:spPr>
          <a:xfrm>
            <a:off x="395288" y="214290"/>
            <a:ext cx="4562475" cy="1000132"/>
          </a:xfrm>
        </p:spPr>
        <p:txBody>
          <a:bodyPr/>
          <a:lstStyle/>
          <a:p>
            <a:pPr algn="ctr"/>
            <a:r>
              <a:rPr lang="ru-RU" alt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Акция «Лучики добра»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42910" y="1142984"/>
            <a:ext cx="389864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Прошлое ценим,    </a:t>
            </a:r>
          </a:p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настоящее любим, </a:t>
            </a:r>
          </a:p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будущее создаём.</a:t>
            </a:r>
            <a:endParaRPr lang="ru-RU" sz="2000" dirty="0"/>
          </a:p>
        </p:txBody>
      </p:sp>
      <p:sp>
        <p:nvSpPr>
          <p:cNvPr id="8" name="Прямоугольник 3"/>
          <p:cNvSpPr>
            <a:spLocks noChangeArrowheads="1"/>
          </p:cNvSpPr>
          <p:nvPr/>
        </p:nvSpPr>
        <p:spPr bwMode="auto">
          <a:xfrm>
            <a:off x="4572000" y="357166"/>
            <a:ext cx="419893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 typeface="Wingdings 3" panose="05040102010807070707" pitchFamily="18" charset="2"/>
              <a:buNone/>
            </a:pPr>
            <a:r>
              <a:rPr lang="ru-RU" altLang="ru-RU" sz="2400" b="1" dirty="0" smtClean="0">
                <a:solidFill>
                  <a:srgbClr val="0000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endParaRPr lang="ru-RU" altLang="ru-RU" sz="2400" b="1" dirty="0">
              <a:solidFill>
                <a:srgbClr val="0000D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ADMIN\Desktop\Новая папка\на сайт\IMG_3439.JPG"/>
          <p:cNvPicPr>
            <a:picLocks noChangeAspect="1" noChangeArrowheads="1"/>
          </p:cNvPicPr>
          <p:nvPr/>
        </p:nvPicPr>
        <p:blipFill>
          <a:blip r:embed="rId3">
            <a:lum contrast="31000"/>
          </a:blip>
          <a:srcRect/>
          <a:stretch>
            <a:fillRect/>
          </a:stretch>
        </p:blipFill>
        <p:spPr bwMode="auto">
          <a:xfrm>
            <a:off x="428596" y="3643314"/>
            <a:ext cx="4345617" cy="2777783"/>
          </a:xfrm>
          <a:prstGeom prst="rect">
            <a:avLst/>
          </a:prstGeom>
          <a:noFill/>
        </p:spPr>
      </p:pic>
      <p:pic>
        <p:nvPicPr>
          <p:cNvPr id="1027" name="Picture 3" descr="C:\Users\ADMIN\Desktop\Новая папка\на сайт\IMG_3476.JPG"/>
          <p:cNvPicPr>
            <a:picLocks noChangeAspect="1" noChangeArrowheads="1"/>
          </p:cNvPicPr>
          <p:nvPr/>
        </p:nvPicPr>
        <p:blipFill>
          <a:blip r:embed="rId4" cstate="print">
            <a:lum contrast="28000"/>
          </a:blip>
          <a:srcRect/>
          <a:stretch>
            <a:fillRect/>
          </a:stretch>
        </p:blipFill>
        <p:spPr bwMode="auto">
          <a:xfrm>
            <a:off x="4857752" y="857232"/>
            <a:ext cx="3912649" cy="2585847"/>
          </a:xfrm>
          <a:prstGeom prst="rect">
            <a:avLst/>
          </a:prstGeom>
          <a:noFill/>
        </p:spPr>
      </p:pic>
      <p:pic>
        <p:nvPicPr>
          <p:cNvPr id="1028" name="Picture 4" descr="C:\Users\ADMIN\Desktop\Новая папка\на сайт\IMG_3486.JPG"/>
          <p:cNvPicPr>
            <a:picLocks noChangeAspect="1" noChangeArrowheads="1"/>
          </p:cNvPicPr>
          <p:nvPr/>
        </p:nvPicPr>
        <p:blipFill>
          <a:blip r:embed="rId5" cstate="print">
            <a:lum contrast="29000"/>
          </a:blip>
          <a:srcRect/>
          <a:stretch>
            <a:fillRect/>
          </a:stretch>
        </p:blipFill>
        <p:spPr bwMode="auto">
          <a:xfrm>
            <a:off x="4929190" y="3663459"/>
            <a:ext cx="3786214" cy="271854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443814719"/>
      </p:ext>
    </p:extLst>
  </p:cSld>
  <p:clrMapOvr>
    <a:masterClrMapping/>
  </p:clrMapOvr>
  <p:transition advTm="12917"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e298125ff178bc6af67bd54d175269e6ed155c55"/>
</p:tagLst>
</file>

<file path=ppt/theme/theme1.xml><?xml version="1.0" encoding="utf-8"?>
<a:theme xmlns:a="http://schemas.openxmlformats.org/drawingml/2006/main" name="Тема Office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3905</TotalTime>
  <Words>272</Words>
  <Application>Microsoft Office PowerPoint</Application>
  <PresentationFormat>Экран (4:3)</PresentationFormat>
  <Paragraphs>103</Paragraphs>
  <Slides>12</Slides>
  <Notes>3</Notes>
  <HiddenSlides>0</HiddenSlides>
  <MMClips>3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 Муниципальный семинар  «Технологии эффективной социализации в практике работы детского сада. Образовательная модель «Детский сад – Игропарк»» </vt:lpstr>
      <vt:lpstr>Слайд 2</vt:lpstr>
      <vt:lpstr>Слайд 3</vt:lpstr>
      <vt:lpstr>Мероприятия подготовительного этапа</vt:lpstr>
      <vt:lpstr>Помощь малышам </vt:lpstr>
      <vt:lpstr>Помощь в организации  Гостевого Игрового Практикума</vt:lpstr>
      <vt:lpstr>Акция «Огородная сказка на окне»</vt:lpstr>
      <vt:lpstr>Поддержка инициатив волонтеров            дружеские визиты с театрализованной деятельностью</vt:lpstr>
      <vt:lpstr>Акция «Лучики добра»</vt:lpstr>
      <vt:lpstr>  Проект «Эколята-дошколята» </vt:lpstr>
      <vt:lpstr>  «Трудовой десант»</vt:lpstr>
      <vt:lpstr>Используемые источники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Салтанат</dc:creator>
  <cp:lastModifiedBy>ADMIN</cp:lastModifiedBy>
  <cp:revision>343</cp:revision>
  <dcterms:created xsi:type="dcterms:W3CDTF">2014-06-09T18:06:05Z</dcterms:created>
  <dcterms:modified xsi:type="dcterms:W3CDTF">2020-12-14T06:28:03Z</dcterms:modified>
</cp:coreProperties>
</file>